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F813E-07A9-BF5C-CB67-D3076C92624E}" v="248" dt="2023-10-16T14:27:10.293"/>
    <p1510:client id="{FF6CA0A0-7DA2-F810-9C63-6FFB5BA71961}" v="2" dt="2023-10-16T23:59:55.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7"/>
    <p:restoredTop sz="96327"/>
  </p:normalViewPr>
  <p:slideViewPr>
    <p:cSldViewPr snapToGrid="0" snapToObjects="1">
      <p:cViewPr varScale="1">
        <p:scale>
          <a:sx n="119" d="100"/>
          <a:sy n="119"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a:cs typeface="Arial" panose="020B0604020202020204"/>
              </a:defRPr>
            </a:lvl1pPr>
          </a:lstStyle>
          <a:p>
            <a:r>
              <a:rPr lang="en-US" dirty="0"/>
              <a:t>Click to edit title</a:t>
            </a:r>
          </a:p>
        </p:txBody>
      </p:sp>
      <p:sp>
        <p:nvSpPr>
          <p:cNvPr id="11" name="Subtitle 2"/>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panose="020B0604020202020204"/>
                <a:cs typeface="Arial" panose="020B060402020202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
        <p:nvSpPr>
          <p:cNvPr id="7" name="Rectangle 6"/>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p:cNvPicPr>
            <a:picLocks noChangeAspect="1"/>
          </p:cNvPicPr>
          <p:nvPr userDrawn="1"/>
        </p:nvPicPr>
        <p:blipFill>
          <a:blip r:embed="rId3"/>
          <a:stretch>
            <a:fillRect/>
          </a:stretch>
        </p:blipFill>
        <p:spPr>
          <a:xfrm>
            <a:off x="1524000" y="0"/>
            <a:ext cx="9144000"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2024/12/16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a:cs typeface="Arial" panose="020B0604020202020204"/>
              </a:defRPr>
            </a:lvl1pPr>
          </a:lstStyle>
          <a:p>
            <a:r>
              <a:rPr lang="en-US" dirty="0"/>
              <a:t>Click to edit title</a:t>
            </a:r>
          </a:p>
        </p:txBody>
      </p:sp>
      <p:sp>
        <p:nvSpPr>
          <p:cNvPr id="11" name="Subtitle 2"/>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panose="020B0604020202020204"/>
                <a:cs typeface="Arial" panose="020B060402020202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panose="020B0604020202020204"/>
                <a:cs typeface="Arial" panose="020B0604020202020204"/>
              </a:defRPr>
            </a:lvl1pPr>
            <a:lvl2pPr>
              <a:defRPr>
                <a:latin typeface="Arial" panose="020B0604020202020204"/>
                <a:cs typeface="Arial" panose="020B0604020202020204"/>
              </a:defRPr>
            </a:lvl2pPr>
            <a:lvl3pPr>
              <a:defRPr>
                <a:latin typeface="Arial" panose="020B0604020202020204"/>
                <a:cs typeface="Arial" panose="020B0604020202020204"/>
              </a:defRPr>
            </a:lvl3pPr>
            <a:lvl4pPr>
              <a:defRPr>
                <a:latin typeface="Arial" panose="020B0604020202020204"/>
                <a:cs typeface="Arial" panose="020B0604020202020204"/>
              </a:defRPr>
            </a:lvl4pPr>
            <a:lvl5pPr>
              <a:defRPr>
                <a:latin typeface="Arial" panose="020B0604020202020204"/>
                <a:cs typeface="Arial" panose="020B0604020202020204"/>
              </a:defRPr>
            </a:lvl5pPr>
          </a:lstStyle>
          <a:p>
            <a:pPr lvl="0"/>
            <a:r>
              <a:rPr lang="en-US" dirty="0"/>
              <a:t>Click to edit text</a:t>
            </a:r>
          </a:p>
        </p:txBody>
      </p:sp>
      <p:sp>
        <p:nvSpPr>
          <p:cNvPr id="11" name="Title 10"/>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stStyle>
          <a:p>
            <a:pPr lvl="0"/>
            <a:r>
              <a:rPr lang="en-US" dirty="0"/>
              <a:t>Click to edit text</a:t>
            </a:r>
          </a:p>
        </p:txBody>
      </p:sp>
      <p:sp>
        <p:nvSpPr>
          <p:cNvPr id="11" name="Content Placeholder 9"/>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stStyle>
          <a:p>
            <a:pPr lvl="0"/>
            <a:r>
              <a:rPr lang="en-US" dirty="0"/>
              <a:t>Click to edit text</a:t>
            </a:r>
          </a:p>
        </p:txBody>
      </p:sp>
      <p:sp>
        <p:nvSpPr>
          <p:cNvPr id="6"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atin typeface="Arial" panose="020B0604020202020204"/>
                <a:cs typeface="Arial" panose="020B0604020202020204"/>
              </a:defRPr>
            </a:lvl2pPr>
            <a:lvl3pPr>
              <a:defRPr sz="2000">
                <a:latin typeface="Arial" panose="020B0604020202020204"/>
                <a:cs typeface="Arial" panose="020B0604020202020204"/>
              </a:defRPr>
            </a:lvl3pPr>
            <a:lvl4pPr>
              <a:defRPr sz="2000">
                <a:latin typeface="Arial" panose="020B0604020202020204"/>
                <a:cs typeface="Arial" panose="020B0604020202020204"/>
              </a:defRPr>
            </a:lvl4pPr>
            <a:lvl5pPr>
              <a:defRPr sz="2000">
                <a:latin typeface="Arial" panose="020B0604020202020204"/>
                <a:cs typeface="Arial" panose="020B0604020202020204"/>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panose="020B0604020202020204"/>
                <a:cs typeface="Arial" panose="020B0604020202020204"/>
              </a:defRPr>
            </a:lvl1pPr>
            <a:lvl2pPr algn="l">
              <a:defRPr sz="2000">
                <a:latin typeface="Arial" panose="020B0604020202020204"/>
                <a:cs typeface="Arial" panose="020B0604020202020204"/>
              </a:defRPr>
            </a:lvl2pPr>
            <a:lvl3pPr algn="l">
              <a:defRPr sz="2000">
                <a:latin typeface="Arial" panose="020B0604020202020204"/>
                <a:cs typeface="Arial" panose="020B0604020202020204"/>
              </a:defRPr>
            </a:lvl3pPr>
            <a:lvl4pPr algn="l">
              <a:defRPr sz="2000">
                <a:latin typeface="Arial" panose="020B0604020202020204"/>
                <a:cs typeface="Arial" panose="020B0604020202020204"/>
              </a:defRPr>
            </a:lvl4pPr>
            <a:lvl5pPr algn="l">
              <a:defRPr sz="2000">
                <a:latin typeface="Arial" panose="020B0604020202020204"/>
                <a:cs typeface="Arial" panose="020B0604020202020204"/>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panose="020B0604020202020204"/>
                <a:cs typeface="Arial" panose="020B0604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panose="020B0604020202020204"/>
                <a:cs typeface="Arial" panose="020B0604020202020204"/>
              </a:defRPr>
            </a:lvl1pPr>
            <a:lvl2pPr>
              <a:defRPr>
                <a:latin typeface="Arial" panose="020B0604020202020204"/>
                <a:cs typeface="Arial" panose="020B0604020202020204"/>
              </a:defRPr>
            </a:lvl2pPr>
            <a:lvl3pPr>
              <a:defRPr>
                <a:latin typeface="Arial" panose="020B0604020202020204"/>
                <a:cs typeface="Arial" panose="020B0604020202020204"/>
              </a:defRPr>
            </a:lvl3pPr>
            <a:lvl4pPr>
              <a:defRPr>
                <a:latin typeface="Arial" panose="020B0604020202020204"/>
                <a:cs typeface="Arial" panose="020B0604020202020204"/>
              </a:defRPr>
            </a:lvl4pPr>
            <a:lvl5pPr>
              <a:defRPr>
                <a:latin typeface="Arial" panose="020B0604020202020204"/>
                <a:cs typeface="Arial" panose="020B0604020202020204"/>
              </a:defRPr>
            </a:lvl5pPr>
          </a:lstStyle>
          <a:p>
            <a:pPr lvl="0"/>
            <a:r>
              <a:rPr lang="en-US" dirty="0"/>
              <a:t>Click to edit text</a:t>
            </a:r>
          </a:p>
        </p:txBody>
      </p:sp>
      <p:sp>
        <p:nvSpPr>
          <p:cNvPr id="11" name="Title 10"/>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13" name="Title 1"/>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panose="020B0604020202020204"/>
                <a:cs typeface="Arial" panose="020B0604020202020204"/>
              </a:defRPr>
            </a:lvl1pPr>
          </a:lstStyle>
          <a:p>
            <a:r>
              <a:rPr lang="en-US" dirty="0"/>
              <a:t>Click to edit title</a:t>
            </a:r>
          </a:p>
        </p:txBody>
      </p:sp>
      <p:sp>
        <p:nvSpPr>
          <p:cNvPr id="14" name="Text Placeholder 2"/>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p:cNvPicPr>
            <a:picLocks noChangeAspect="1"/>
          </p:cNvPicPr>
          <p:nvPr userDrawn="1"/>
        </p:nvPicPr>
        <p:blipFill>
          <a:blip r:embed="rId2"/>
          <a:stretch>
            <a:fillRect/>
          </a:stretch>
        </p:blipFill>
        <p:spPr>
          <a:xfrm>
            <a:off x="1524000" y="0"/>
            <a:ext cx="9144000" cy="68580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 drawing&#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ood&#10;&#10;Description automatically generated"/>
          <p:cNvPicPr>
            <a:picLocks noChangeAspect="1"/>
          </p:cNvPicPr>
          <p:nvPr userDrawn="1"/>
        </p:nvPicPr>
        <p:blipFill>
          <a:blip r:embed="rId4"/>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noFill/>
                  <a:prstDash val="solid"/>
                </a:ln>
                <a:solidFill>
                  <a:schemeClr val="tx2">
                    <a:lumMod val="75000"/>
                  </a:schemeClr>
                </a:solidFill>
                <a:effectLst/>
                <a:latin typeface="Arial" panose="020B0604020202020204"/>
                <a:cs typeface="Arial" panose="020B0604020202020204"/>
              </a:defRPr>
            </a:lvl1pPr>
          </a:lstStyle>
          <a:p>
            <a:r>
              <a:rPr lang="en-US" dirty="0"/>
              <a:t>Click to edit title</a:t>
            </a:r>
          </a:p>
        </p:txBody>
      </p:sp>
      <p:sp>
        <p:nvSpPr>
          <p:cNvPr id="11" name="Subtitle 2"/>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tx2">
                    <a:lumMod val="75000"/>
                  </a:schemeClr>
                </a:solidFill>
                <a:effectLst/>
                <a:latin typeface="Arial" panose="020B0604020202020204"/>
                <a:cs typeface="Arial" panose="020B060402020202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panose="020B0604020202020204"/>
                <a:cs typeface="Arial" panose="020B0604020202020204"/>
              </a:defRPr>
            </a:lvl1pPr>
            <a:lvl2pPr>
              <a:defRPr>
                <a:latin typeface="Arial" panose="020B0604020202020204"/>
                <a:cs typeface="Arial" panose="020B0604020202020204"/>
              </a:defRPr>
            </a:lvl2pPr>
            <a:lvl3pPr>
              <a:defRPr>
                <a:latin typeface="Arial" panose="020B0604020202020204"/>
                <a:cs typeface="Arial" panose="020B0604020202020204"/>
              </a:defRPr>
            </a:lvl3pPr>
            <a:lvl4pPr>
              <a:defRPr>
                <a:latin typeface="Arial" panose="020B0604020202020204"/>
                <a:cs typeface="Arial" panose="020B0604020202020204"/>
              </a:defRPr>
            </a:lvl4pPr>
            <a:lvl5pPr>
              <a:defRPr>
                <a:latin typeface="Arial" panose="020B0604020202020204"/>
                <a:cs typeface="Arial" panose="020B0604020202020204"/>
              </a:defRPr>
            </a:lvl5pPr>
          </a:lstStyle>
          <a:p>
            <a:pPr lvl="0"/>
            <a:r>
              <a:rPr lang="en-US" dirty="0"/>
              <a:t>Click to edit text</a:t>
            </a:r>
          </a:p>
        </p:txBody>
      </p:sp>
      <p:sp>
        <p:nvSpPr>
          <p:cNvPr id="11" name="Title 10"/>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panose="020B0604020202020204"/>
                <a:cs typeface="Arial" panose="020B0604020202020204"/>
              </a:defRPr>
            </a:lvl1pPr>
          </a:lstStyle>
          <a:p>
            <a:r>
              <a:rPr lang="en-US" dirty="0"/>
              <a:t>Click to title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panose="020B0604020202020204"/>
                <a:cs typeface="Arial" panose="020B0604020202020204"/>
              </a:defRPr>
            </a:lvl1pPr>
          </a:lstStyle>
          <a:p>
            <a:pPr lvl="0"/>
            <a:r>
              <a:rPr lang="en-US" dirty="0"/>
              <a:t>Click to edit text</a:t>
            </a:r>
          </a:p>
        </p:txBody>
      </p:sp>
      <p:sp>
        <p:nvSpPr>
          <p:cNvPr id="11" name="Content Placeholder 9"/>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panose="020B0604020202020204"/>
                <a:cs typeface="Arial" panose="020B0604020202020204"/>
              </a:defRPr>
            </a:lvl1pPr>
          </a:lstStyle>
          <a:p>
            <a:pPr lvl="0"/>
            <a:r>
              <a:rPr lang="en-US" dirty="0"/>
              <a:t>Click to edit text</a:t>
            </a:r>
          </a:p>
        </p:txBody>
      </p:sp>
      <p:sp>
        <p:nvSpPr>
          <p:cNvPr id="6"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atin typeface="Arial" panose="020B0604020202020204"/>
                <a:cs typeface="Arial" panose="020B0604020202020204"/>
              </a:defRPr>
            </a:lvl2pPr>
            <a:lvl3pPr>
              <a:defRPr sz="2000">
                <a:latin typeface="Arial" panose="020B0604020202020204"/>
                <a:cs typeface="Arial" panose="020B0604020202020204"/>
              </a:defRPr>
            </a:lvl3pPr>
            <a:lvl4pPr>
              <a:defRPr sz="2000">
                <a:latin typeface="Arial" panose="020B0604020202020204"/>
                <a:cs typeface="Arial" panose="020B0604020202020204"/>
              </a:defRPr>
            </a:lvl4pPr>
            <a:lvl5pPr>
              <a:defRPr sz="2000">
                <a:latin typeface="Arial" panose="020B0604020202020204"/>
                <a:cs typeface="Arial" panose="020B0604020202020204"/>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panose="020B0604020202020204"/>
                <a:cs typeface="Arial" panose="020B0604020202020204"/>
              </a:defRPr>
            </a:lvl1pPr>
            <a:lvl2pPr algn="l">
              <a:defRPr sz="2000">
                <a:latin typeface="Arial" panose="020B0604020202020204"/>
                <a:cs typeface="Arial" panose="020B0604020202020204"/>
              </a:defRPr>
            </a:lvl2pPr>
            <a:lvl3pPr algn="l">
              <a:defRPr sz="2000">
                <a:latin typeface="Arial" panose="020B0604020202020204"/>
                <a:cs typeface="Arial" panose="020B0604020202020204"/>
              </a:defRPr>
            </a:lvl3pPr>
            <a:lvl4pPr algn="l">
              <a:defRPr sz="2000">
                <a:latin typeface="Arial" panose="020B0604020202020204"/>
                <a:cs typeface="Arial" panose="020B0604020202020204"/>
              </a:defRPr>
            </a:lvl4pPr>
            <a:lvl5pPr algn="l">
              <a:defRPr sz="2000">
                <a:latin typeface="Arial" panose="020B0604020202020204"/>
                <a:cs typeface="Arial" panose="020B0604020202020204"/>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panose="020B0604020202020204"/>
                <a:cs typeface="Arial" panose="020B0604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food&#10;&#10;Description automatically generated"/>
          <p:cNvPicPr>
            <a:picLocks noChangeAspect="1"/>
          </p:cNvPicPr>
          <p:nvPr userDrawn="1"/>
        </p:nvPicPr>
        <p:blipFill>
          <a:blip r:embed="rId4"/>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panose="020B0604020202020204"/>
                <a:cs typeface="Arial" panose="020B0604020202020204"/>
              </a:defRPr>
            </a:lvl1pPr>
          </a:lstStyle>
          <a:p>
            <a:r>
              <a:rPr lang="en-US" dirty="0"/>
              <a:t>Click to title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chemeClr val="tx2">
                    <a:lumMod val="75000"/>
                  </a:schemeClr>
                </a:solidFill>
                <a:latin typeface="Arial" panose="020B0604020202020204"/>
                <a:cs typeface="Arial" panose="020B0604020202020204"/>
              </a:defRPr>
            </a:lvl1pPr>
          </a:lstStyle>
          <a:p>
            <a:r>
              <a:rPr lang="en-US" dirty="0"/>
              <a:t>Click to edit title</a:t>
            </a:r>
          </a:p>
        </p:txBody>
      </p:sp>
      <p:sp>
        <p:nvSpPr>
          <p:cNvPr id="14" name="Text Placeholder 2"/>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chemeClr val="tx2">
                    <a:lumMod val="75000"/>
                  </a:schemeClr>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a:blip r:embed="rId2"/>
          <a:stretch>
            <a:fillRect/>
          </a:stretch>
        </p:blipFill>
        <p:spPr>
          <a:xfrm>
            <a:off x="1524000" y="0"/>
            <a:ext cx="9144000" cy="6858000"/>
          </a:xfrm>
          <a:prstGeom prst="rect">
            <a:avLst/>
          </a:prstGeom>
        </p:spPr>
      </p:pic>
      <p:sp>
        <p:nvSpPr>
          <p:cNvPr id="6" name="Rectangle 5"/>
          <p:cNvSpPr/>
          <p:nvPr userDrawn="1"/>
        </p:nvSpPr>
        <p:spPr>
          <a:xfrm>
            <a:off x="9128502" y="4277532"/>
            <a:ext cx="2805193" cy="2293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panose="020B0604020202020204"/>
                <a:cs typeface="Arial" panose="020B0604020202020204"/>
              </a:defRPr>
            </a:lvl1pPr>
          </a:lstStyle>
          <a:p>
            <a:pPr lvl="0"/>
            <a:r>
              <a:rPr lang="en-US" dirty="0"/>
              <a:t>Click to edit text</a:t>
            </a:r>
          </a:p>
        </p:txBody>
      </p:sp>
      <p:sp>
        <p:nvSpPr>
          <p:cNvPr id="11" name="Content Placeholder 9"/>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panose="020B0604020202020204"/>
                <a:cs typeface="Arial" panose="020B0604020202020204"/>
              </a:defRPr>
            </a:lvl1pPr>
          </a:lstStyle>
          <a:p>
            <a:pPr lvl="0"/>
            <a:r>
              <a:rPr lang="en-US" dirty="0"/>
              <a:t>Click to edit text</a:t>
            </a:r>
          </a:p>
        </p:txBody>
      </p:sp>
      <p:sp>
        <p:nvSpPr>
          <p:cNvPr id="6"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atin typeface="Arial" panose="020B0604020202020204"/>
                <a:cs typeface="Arial" panose="020B0604020202020204"/>
              </a:defRPr>
            </a:lvl2pPr>
            <a:lvl3pPr>
              <a:defRPr sz="2000">
                <a:latin typeface="Arial" panose="020B0604020202020204"/>
                <a:cs typeface="Arial" panose="020B0604020202020204"/>
              </a:defRPr>
            </a:lvl3pPr>
            <a:lvl4pPr>
              <a:defRPr sz="2000">
                <a:latin typeface="Arial" panose="020B0604020202020204"/>
                <a:cs typeface="Arial" panose="020B0604020202020204"/>
              </a:defRPr>
            </a:lvl4pPr>
            <a:lvl5pPr>
              <a:defRPr sz="2000">
                <a:latin typeface="Arial" panose="020B0604020202020204"/>
                <a:cs typeface="Arial" panose="020B0604020202020204"/>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panose="020B0604020202020204"/>
                <a:cs typeface="Arial" panose="020B0604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panose="020B0604020202020204"/>
                <a:cs typeface="Arial" panose="020B0604020202020204"/>
              </a:defRPr>
            </a:lvl1pPr>
          </a:lstStyle>
          <a:p>
            <a:r>
              <a:rPr lang="en-US" dirty="0"/>
              <a:t>Click to edit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panose="020B0604020202020204"/>
                <a:cs typeface="Arial" panose="020B0604020202020204"/>
              </a:defRPr>
            </a:lvl1pPr>
            <a:lvl2pPr algn="l">
              <a:defRPr sz="2000">
                <a:latin typeface="Arial" panose="020B0604020202020204"/>
                <a:cs typeface="Arial" panose="020B0604020202020204"/>
              </a:defRPr>
            </a:lvl2pPr>
            <a:lvl3pPr algn="l">
              <a:defRPr sz="2000">
                <a:latin typeface="Arial" panose="020B0604020202020204"/>
                <a:cs typeface="Arial" panose="020B0604020202020204"/>
              </a:defRPr>
            </a:lvl3pPr>
            <a:lvl4pPr algn="l">
              <a:defRPr sz="2000">
                <a:latin typeface="Arial" panose="020B0604020202020204"/>
                <a:cs typeface="Arial" panose="020B0604020202020204"/>
              </a:defRPr>
            </a:lvl4pPr>
            <a:lvl5pPr algn="l">
              <a:defRPr sz="2000">
                <a:latin typeface="Arial" panose="020B0604020202020204"/>
                <a:cs typeface="Arial" panose="020B0604020202020204"/>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panose="020B0604020202020204"/>
                <a:cs typeface="Arial" panose="020B0604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panose="020B0604020202020204"/>
                <a:cs typeface="Arial" panose="020B0604020202020204"/>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13" name="Title 1"/>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panose="020B0604020202020204"/>
                <a:cs typeface="Arial" panose="020B0604020202020204"/>
              </a:defRPr>
            </a:lvl1pPr>
          </a:lstStyle>
          <a:p>
            <a:r>
              <a:rPr lang="en-US" dirty="0"/>
              <a:t>Click to edit title</a:t>
            </a:r>
          </a:p>
        </p:txBody>
      </p:sp>
      <p:sp>
        <p:nvSpPr>
          <p:cNvPr id="14" name="Text Placeholder 2"/>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panose="020B0604020202020204"/>
                <a:cs typeface="Arial" panose="020B0604020202020204"/>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0.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p:cNvPicPr>
            <a:picLocks noChangeAspect="1"/>
          </p:cNvPicPr>
          <p:nvPr userDrawn="1"/>
        </p:nvPicPr>
        <p:blipFill>
          <a:blip r:embed="rId13"/>
          <a:stretch>
            <a:fillRect/>
          </a:stretch>
        </p:blipFill>
        <p:spPr>
          <a:xfrm>
            <a:off x="0" y="0"/>
            <a:ext cx="12192000" cy="6858000"/>
          </a:xfrm>
          <a:prstGeom prst="rect">
            <a:avLst/>
          </a:prstGeom>
        </p:spPr>
      </p:pic>
      <p:pic>
        <p:nvPicPr>
          <p:cNvPr id="5" name="Picture 4" descr="A close up of a logo&#10;&#10;Description automatically generated"/>
          <p:cNvPicPr>
            <a:picLocks noChangeAspect="1"/>
          </p:cNvPicPr>
          <p:nvPr userDrawn="1"/>
        </p:nvPicPr>
        <p:blipFill>
          <a:blip r:embed="rId14"/>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p:cNvPicPr>
            <a:picLocks noChangeAspect="1"/>
          </p:cNvPicPr>
          <p:nvPr userDrawn="1"/>
        </p:nvPicPr>
        <p:blipFill>
          <a:blip r:embed="rId13"/>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p:cNvPicPr>
            <a:picLocks noChangeAspect="1"/>
          </p:cNvPicPr>
          <p:nvPr userDrawn="1"/>
        </p:nvPicPr>
        <p:blipFill>
          <a:blip r:embed="rId13"/>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7731" y="1658333"/>
            <a:ext cx="8389575" cy="2441160"/>
          </a:xfrm>
        </p:spPr>
        <p:txBody>
          <a:bodyPr lIns="91440" tIns="45720" rIns="91440" bIns="45720" anchor="t"/>
          <a:lstStyle/>
          <a:p>
            <a:r>
              <a:rPr lang="en-US" b="0" dirty="0"/>
              <a:t>Customer Churn Prediction      </a:t>
            </a:r>
          </a:p>
          <a:p>
            <a:endParaRPr lang="en-US" dirty="0"/>
          </a:p>
        </p:txBody>
      </p:sp>
      <p:sp>
        <p:nvSpPr>
          <p:cNvPr id="3" name="Subtitle 2"/>
          <p:cNvSpPr>
            <a:spLocks noGrp="1"/>
          </p:cNvSpPr>
          <p:nvPr>
            <p:ph type="subTitle" idx="1"/>
          </p:nvPr>
        </p:nvSpPr>
        <p:spPr>
          <a:xfrm>
            <a:off x="3047731" y="3149374"/>
            <a:ext cx="8389575" cy="2985246"/>
          </a:xfrm>
        </p:spPr>
        <p:txBody>
          <a:bodyPr/>
          <a:lstStyle/>
          <a:p>
            <a:endParaRPr lang="en-US" dirty="0"/>
          </a:p>
          <a:p>
            <a:r>
              <a:rPr lang="en-US" dirty="0"/>
              <a:t>Surya vamsi Patiballa</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58B6C-DD03-8C16-A1C9-55F8E31BE591}"/>
              </a:ext>
            </a:extLst>
          </p:cNvPr>
          <p:cNvSpPr>
            <a:spLocks noGrp="1"/>
          </p:cNvSpPr>
          <p:nvPr>
            <p:ph idx="1"/>
          </p:nvPr>
        </p:nvSpPr>
        <p:spPr>
          <a:xfrm>
            <a:off x="457717" y="86061"/>
            <a:ext cx="5393266" cy="5593977"/>
          </a:xfrm>
        </p:spPr>
        <p:txBody>
          <a:bodyPr/>
          <a:lstStyle/>
          <a:p>
            <a:r>
              <a:rPr lang="en-US" sz="1800" b="1" i="1" kern="100" dirty="0">
                <a:effectLst/>
                <a:latin typeface="+mj-lt"/>
                <a:ea typeface="Aptos" panose="020B0004020202020204" pitchFamily="34" charset="0"/>
                <a:cs typeface="Times New Roman" panose="02020603050405020304" pitchFamily="18" charset="0"/>
              </a:rPr>
              <a:t>Get the indices of rows where 'tenure' is equal to 0</a:t>
            </a:r>
          </a:p>
          <a:p>
            <a:endParaRPr lang="en-US" dirty="0"/>
          </a:p>
          <a:p>
            <a:endParaRPr lang="en-US" dirty="0"/>
          </a:p>
          <a:p>
            <a:endParaRPr lang="en-US" dirty="0"/>
          </a:p>
          <a:p>
            <a:endParaRPr lang="en-US" dirty="0"/>
          </a:p>
          <a:p>
            <a:endParaRPr lang="en-US" dirty="0"/>
          </a:p>
          <a:p>
            <a:endParaRPr lang="en-US" dirty="0"/>
          </a:p>
          <a:p>
            <a:pPr marL="342900" indent="-342900">
              <a:buFont typeface="Wingdings" pitchFamily="2" charset="2"/>
              <a:buChar char="Ø"/>
            </a:pPr>
            <a:r>
              <a:rPr lang="en-US" kern="100" dirty="0">
                <a:effectLst/>
                <a:latin typeface="AkayaKanadaka" panose="02010502080401010103" pitchFamily="2" charset="77"/>
                <a:ea typeface="Aptos" panose="020B0004020202020204" pitchFamily="34" charset="0"/>
                <a:cs typeface="AkayaKanadaka" panose="02010502080401010103" pitchFamily="2" charset="77"/>
              </a:rPr>
              <a:t>There are no additional missing values in the Tenure column. Let's delete the rows with missing values in Tenure columns since there are only 11 rows and deleting them will not affect the data.</a:t>
            </a:r>
          </a:p>
          <a:p>
            <a:endParaRPr lang="en-US" dirty="0"/>
          </a:p>
        </p:txBody>
      </p:sp>
      <p:sp>
        <p:nvSpPr>
          <p:cNvPr id="3" name="Text Placeholder 2">
            <a:extLst>
              <a:ext uri="{FF2B5EF4-FFF2-40B4-BE49-F238E27FC236}">
                <a16:creationId xmlns:a16="http://schemas.microsoft.com/office/drawing/2014/main" id="{65E4114C-ED3D-56BA-D253-86C4952D7AE1}"/>
              </a:ext>
            </a:extLst>
          </p:cNvPr>
          <p:cNvSpPr>
            <a:spLocks noGrp="1"/>
          </p:cNvSpPr>
          <p:nvPr>
            <p:ph type="body" sz="half" idx="2"/>
          </p:nvPr>
        </p:nvSpPr>
        <p:spPr>
          <a:xfrm>
            <a:off x="6231467" y="86061"/>
            <a:ext cx="5393266" cy="5593977"/>
          </a:xfrm>
        </p:spPr>
        <p:txBody>
          <a:bodyPr/>
          <a:lstStyle/>
          <a:p>
            <a:r>
              <a:rPr lang="en-US" sz="1800" b="1" i="1" dirty="0">
                <a:effectLst/>
                <a:latin typeface="+mj-lt"/>
                <a:ea typeface="Aptos" panose="020B0004020202020204" pitchFamily="34" charset="0"/>
                <a:cs typeface="Times New Roman" panose="02020603050405020304" pitchFamily="18" charset="0"/>
              </a:rPr>
              <a:t>                Drop rows where 'tenure' is equal to 0</a:t>
            </a:r>
            <a:r>
              <a:rPr lang="en-US" b="1" i="1" dirty="0">
                <a:effectLst/>
                <a:latin typeface="+mj-lt"/>
              </a:rPr>
              <a:t>  </a:t>
            </a:r>
          </a:p>
          <a:p>
            <a:endParaRPr lang="en-US" b="1" i="1" dirty="0">
              <a:latin typeface="+mj-lt"/>
            </a:endParaRPr>
          </a:p>
          <a:p>
            <a:endParaRPr lang="en-US" b="1" i="1" dirty="0">
              <a:latin typeface="+mj-lt"/>
            </a:endParaRPr>
          </a:p>
          <a:p>
            <a:endParaRPr lang="en-US" b="1" i="1" dirty="0">
              <a:latin typeface="+mj-lt"/>
            </a:endParaRPr>
          </a:p>
          <a:p>
            <a:endParaRPr lang="en-US" b="1" i="1" dirty="0">
              <a:latin typeface="+mj-lt"/>
            </a:endParaRPr>
          </a:p>
          <a:p>
            <a:endParaRPr lang="en-US" b="1" i="1" dirty="0">
              <a:latin typeface="+mj-lt"/>
            </a:endParaRPr>
          </a:p>
          <a:p>
            <a:endParaRPr lang="en-US" b="1" i="1" dirty="0">
              <a:latin typeface="+mj-lt"/>
            </a:endParaRPr>
          </a:p>
        </p:txBody>
      </p:sp>
      <p:pic>
        <p:nvPicPr>
          <p:cNvPr id="5" name="Picture 4" descr="A close up of numbers&#10;&#10;Description automatically generated">
            <a:extLst>
              <a:ext uri="{FF2B5EF4-FFF2-40B4-BE49-F238E27FC236}">
                <a16:creationId xmlns:a16="http://schemas.microsoft.com/office/drawing/2014/main" id="{31C7BE1F-1DA9-F83A-FC53-F418DBC17A6A}"/>
              </a:ext>
            </a:extLst>
          </p:cNvPr>
          <p:cNvPicPr>
            <a:picLocks noChangeAspect="1"/>
          </p:cNvPicPr>
          <p:nvPr/>
        </p:nvPicPr>
        <p:blipFill>
          <a:blip r:embed="rId2"/>
          <a:stretch>
            <a:fillRect/>
          </a:stretch>
        </p:blipFill>
        <p:spPr>
          <a:xfrm>
            <a:off x="80691" y="1177962"/>
            <a:ext cx="5960534" cy="1016000"/>
          </a:xfrm>
          <a:prstGeom prst="rect">
            <a:avLst/>
          </a:prstGeom>
        </p:spPr>
      </p:pic>
      <p:pic>
        <p:nvPicPr>
          <p:cNvPr id="7" name="Picture 6" descr="A close-up of a sign&#10;&#10;Description automatically generated">
            <a:extLst>
              <a:ext uri="{FF2B5EF4-FFF2-40B4-BE49-F238E27FC236}">
                <a16:creationId xmlns:a16="http://schemas.microsoft.com/office/drawing/2014/main" id="{92B5805F-97A9-9F77-4195-593E13555A21}"/>
              </a:ext>
            </a:extLst>
          </p:cNvPr>
          <p:cNvPicPr>
            <a:picLocks noChangeAspect="1"/>
          </p:cNvPicPr>
          <p:nvPr/>
        </p:nvPicPr>
        <p:blipFill>
          <a:blip r:embed="rId3"/>
          <a:stretch>
            <a:fillRect/>
          </a:stretch>
        </p:blipFill>
        <p:spPr>
          <a:xfrm>
            <a:off x="6421708" y="2193962"/>
            <a:ext cx="5393267" cy="787400"/>
          </a:xfrm>
          <a:prstGeom prst="rect">
            <a:avLst/>
          </a:prstGeom>
        </p:spPr>
      </p:pic>
    </p:spTree>
    <p:extLst>
      <p:ext uri="{BB962C8B-B14F-4D97-AF65-F5344CB8AC3E}">
        <p14:creationId xmlns:p14="http://schemas.microsoft.com/office/powerpoint/2010/main" val="2971467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988BB4-28AF-3BAB-299E-94D3948D8058}"/>
              </a:ext>
            </a:extLst>
          </p:cNvPr>
          <p:cNvSpPr>
            <a:spLocks noGrp="1"/>
          </p:cNvSpPr>
          <p:nvPr>
            <p:ph idx="1"/>
          </p:nvPr>
        </p:nvSpPr>
        <p:spPr>
          <a:xfrm>
            <a:off x="457717" y="86061"/>
            <a:ext cx="5393266" cy="5550946"/>
          </a:xfrm>
        </p:spPr>
        <p:txBody>
          <a:bodyPr/>
          <a:lstStyle/>
          <a:p>
            <a:r>
              <a:rPr lang="en-US" sz="1800" b="1" i="1" kern="100" dirty="0">
                <a:effectLst/>
                <a:latin typeface="+mj-lt"/>
                <a:ea typeface="Aptos" panose="020B0004020202020204" pitchFamily="34" charset="0"/>
                <a:cs typeface="Times New Roman" panose="02020603050405020304" pitchFamily="18" charset="0"/>
              </a:rPr>
              <a:t>To solve the problem of missing values in </a:t>
            </a:r>
            <a:r>
              <a:rPr lang="en-US" sz="1800" b="1" i="1" kern="100" dirty="0" err="1">
                <a:effectLst/>
                <a:latin typeface="+mj-lt"/>
                <a:ea typeface="Aptos" panose="020B0004020202020204" pitchFamily="34" charset="0"/>
                <a:cs typeface="Times New Roman" panose="02020603050405020304" pitchFamily="18" charset="0"/>
              </a:rPr>
              <a:t>TotalCharges</a:t>
            </a:r>
            <a:r>
              <a:rPr lang="en-US" sz="1800" b="1" i="1" kern="100" dirty="0">
                <a:effectLst/>
                <a:latin typeface="+mj-lt"/>
                <a:ea typeface="Aptos" panose="020B0004020202020204" pitchFamily="34" charset="0"/>
                <a:cs typeface="Times New Roman" panose="02020603050405020304" pitchFamily="18" charset="0"/>
              </a:rPr>
              <a:t> column, I decided to fill it with the mean of </a:t>
            </a:r>
            <a:r>
              <a:rPr lang="en-US" sz="1800" b="1" i="1" kern="100" dirty="0" err="1">
                <a:effectLst/>
                <a:latin typeface="+mj-lt"/>
                <a:ea typeface="Aptos" panose="020B0004020202020204" pitchFamily="34" charset="0"/>
                <a:cs typeface="Times New Roman" panose="02020603050405020304" pitchFamily="18" charset="0"/>
              </a:rPr>
              <a:t>TotalCharges</a:t>
            </a:r>
            <a:r>
              <a:rPr lang="en-US" sz="1800" b="1" i="1" kern="100" dirty="0">
                <a:effectLst/>
                <a:latin typeface="+mj-lt"/>
                <a:ea typeface="Aptos" panose="020B0004020202020204" pitchFamily="34" charset="0"/>
                <a:cs typeface="Times New Roman" panose="02020603050405020304" pitchFamily="18" charset="0"/>
              </a:rPr>
              <a:t> values.</a:t>
            </a:r>
          </a:p>
          <a:p>
            <a:endParaRPr lang="en-US" dirty="0"/>
          </a:p>
          <a:p>
            <a:endParaRPr lang="en-US" dirty="0"/>
          </a:p>
        </p:txBody>
      </p:sp>
      <p:sp>
        <p:nvSpPr>
          <p:cNvPr id="3" name="Text Placeholder 2">
            <a:extLst>
              <a:ext uri="{FF2B5EF4-FFF2-40B4-BE49-F238E27FC236}">
                <a16:creationId xmlns:a16="http://schemas.microsoft.com/office/drawing/2014/main" id="{79F7A344-DA89-AE21-A51F-898F0ECA61EA}"/>
              </a:ext>
            </a:extLst>
          </p:cNvPr>
          <p:cNvSpPr>
            <a:spLocks noGrp="1"/>
          </p:cNvSpPr>
          <p:nvPr>
            <p:ph type="body" sz="half" idx="2"/>
          </p:nvPr>
        </p:nvSpPr>
        <p:spPr>
          <a:xfrm>
            <a:off x="6231467" y="86061"/>
            <a:ext cx="5393266" cy="5550946"/>
          </a:xfrm>
        </p:spPr>
        <p:txBody>
          <a:bodyPr/>
          <a:lstStyle/>
          <a:p>
            <a:r>
              <a:rPr lang="en-US" sz="1800" b="1" i="1" kern="100" dirty="0">
                <a:effectLst/>
                <a:latin typeface="+mj-lt"/>
                <a:ea typeface="Aptos" panose="020B0004020202020204" pitchFamily="34" charset="0"/>
                <a:cs typeface="Times New Roman" panose="02020603050405020304" pitchFamily="18" charset="0"/>
              </a:rPr>
              <a:t>Count the number of missing values (NA) in each column</a:t>
            </a: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pPr marL="285750" indent="-285750">
              <a:buFont typeface="Wingdings" pitchFamily="2" charset="2"/>
              <a:buChar char="Ø"/>
            </a:pPr>
            <a:r>
              <a:rPr lang="en-US" sz="1800" kern="100" dirty="0">
                <a:latin typeface="AkayaKanadaka" panose="02010502080401010103" pitchFamily="2" charset="77"/>
                <a:ea typeface="Aptos" panose="020B0004020202020204" pitchFamily="34" charset="0"/>
                <a:cs typeface="AkayaKanadaka" panose="02010502080401010103" pitchFamily="2" charset="77"/>
              </a:rPr>
              <a:t>Finally there are no missing values in all features.</a:t>
            </a:r>
          </a:p>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0905F325-5B77-8E5F-69A7-895754F889C2}"/>
              </a:ext>
            </a:extLst>
          </p:cNvPr>
          <p:cNvPicPr>
            <a:picLocks noChangeAspect="1"/>
          </p:cNvPicPr>
          <p:nvPr/>
        </p:nvPicPr>
        <p:blipFill>
          <a:blip r:embed="rId2"/>
          <a:stretch>
            <a:fillRect/>
          </a:stretch>
        </p:blipFill>
        <p:spPr>
          <a:xfrm>
            <a:off x="338667" y="1220993"/>
            <a:ext cx="5621867" cy="3416300"/>
          </a:xfrm>
          <a:prstGeom prst="rect">
            <a:avLst/>
          </a:prstGeom>
        </p:spPr>
      </p:pic>
      <p:pic>
        <p:nvPicPr>
          <p:cNvPr id="7" name="Picture 6" descr="A list of words on a white background&#10;&#10;Description automatically generated">
            <a:extLst>
              <a:ext uri="{FF2B5EF4-FFF2-40B4-BE49-F238E27FC236}">
                <a16:creationId xmlns:a16="http://schemas.microsoft.com/office/drawing/2014/main" id="{D67ED6D2-A68E-9985-A23A-76D3F3B50985}"/>
              </a:ext>
            </a:extLst>
          </p:cNvPr>
          <p:cNvPicPr>
            <a:picLocks noChangeAspect="1"/>
          </p:cNvPicPr>
          <p:nvPr/>
        </p:nvPicPr>
        <p:blipFill>
          <a:blip r:embed="rId3"/>
          <a:stretch>
            <a:fillRect/>
          </a:stretch>
        </p:blipFill>
        <p:spPr>
          <a:xfrm>
            <a:off x="6476103" y="1968500"/>
            <a:ext cx="5529114" cy="1460500"/>
          </a:xfrm>
          <a:prstGeom prst="rect">
            <a:avLst/>
          </a:prstGeom>
        </p:spPr>
      </p:pic>
    </p:spTree>
    <p:extLst>
      <p:ext uri="{BB962C8B-B14F-4D97-AF65-F5344CB8AC3E}">
        <p14:creationId xmlns:p14="http://schemas.microsoft.com/office/powerpoint/2010/main" val="84958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04CB56-2D88-93D3-158A-C5155329F9C6}"/>
              </a:ext>
            </a:extLst>
          </p:cNvPr>
          <p:cNvSpPr>
            <a:spLocks noGrp="1"/>
          </p:cNvSpPr>
          <p:nvPr>
            <p:ph idx="1"/>
          </p:nvPr>
        </p:nvSpPr>
        <p:spPr>
          <a:xfrm>
            <a:off x="457717" y="86061"/>
            <a:ext cx="5393266" cy="5615492"/>
          </a:xfrm>
        </p:spPr>
        <p:txBody>
          <a:bodyPr/>
          <a:lstStyle/>
          <a:p>
            <a:r>
              <a:rPr lang="en-US" sz="1800" b="1" i="1" kern="100" dirty="0">
                <a:effectLst/>
                <a:latin typeface="+mj-lt"/>
                <a:ea typeface="Aptos" panose="020B0004020202020204" pitchFamily="34" charset="0"/>
                <a:cs typeface="Times New Roman" panose="02020603050405020304" pitchFamily="18" charset="0"/>
              </a:rPr>
              <a:t>Map values in the '</a:t>
            </a:r>
            <a:r>
              <a:rPr lang="en-US" sz="1800" b="1" i="1" kern="100" dirty="0" err="1">
                <a:effectLst/>
                <a:latin typeface="+mj-lt"/>
                <a:ea typeface="Aptos" panose="020B0004020202020204" pitchFamily="34" charset="0"/>
                <a:cs typeface="Times New Roman" panose="02020603050405020304" pitchFamily="18" charset="0"/>
              </a:rPr>
              <a:t>SeniorCitizen</a:t>
            </a:r>
            <a:r>
              <a:rPr lang="en-US" sz="1800" b="1" i="1" kern="100" dirty="0">
                <a:effectLst/>
                <a:latin typeface="+mj-lt"/>
                <a:ea typeface="Aptos" panose="020B0004020202020204" pitchFamily="34" charset="0"/>
                <a:cs typeface="Times New Roman" panose="02020603050405020304" pitchFamily="18" charset="0"/>
              </a:rPr>
              <a:t>' column: 0 -&gt; "No", 1 -&gt; "Yes”</a:t>
            </a: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dirty="0"/>
          </a:p>
        </p:txBody>
      </p:sp>
      <p:sp>
        <p:nvSpPr>
          <p:cNvPr id="3" name="Text Placeholder 2">
            <a:extLst>
              <a:ext uri="{FF2B5EF4-FFF2-40B4-BE49-F238E27FC236}">
                <a16:creationId xmlns:a16="http://schemas.microsoft.com/office/drawing/2014/main" id="{32DB9419-EB0A-C437-3A0D-70F33C2ECBFC}"/>
              </a:ext>
            </a:extLst>
          </p:cNvPr>
          <p:cNvSpPr>
            <a:spLocks noGrp="1"/>
          </p:cNvSpPr>
          <p:nvPr>
            <p:ph type="body" sz="half" idx="2"/>
          </p:nvPr>
        </p:nvSpPr>
        <p:spPr>
          <a:xfrm>
            <a:off x="6231467" y="86061"/>
            <a:ext cx="5393266" cy="5615492"/>
          </a:xfrm>
        </p:spPr>
        <p:txBody>
          <a:bodyPr/>
          <a:lstStyle/>
          <a:p>
            <a:r>
              <a:rPr lang="en-US" sz="1800" b="1" i="1" kern="100" dirty="0">
                <a:effectLst/>
                <a:latin typeface="+mj-lt"/>
                <a:ea typeface="Aptos" panose="020B0004020202020204" pitchFamily="34" charset="0"/>
                <a:cs typeface="AkayaKanadaka" panose="02010502080401010103" pitchFamily="2" charset="77"/>
              </a:rPr>
              <a:t>               Summarize the '</a:t>
            </a:r>
            <a:r>
              <a:rPr lang="en-US" sz="1800" b="1" i="1" kern="100" dirty="0" err="1">
                <a:effectLst/>
                <a:latin typeface="+mj-lt"/>
                <a:ea typeface="Aptos" panose="020B0004020202020204" pitchFamily="34" charset="0"/>
                <a:cs typeface="AkayaKanadaka" panose="02010502080401010103" pitchFamily="2" charset="77"/>
              </a:rPr>
              <a:t>InternetService</a:t>
            </a:r>
            <a:r>
              <a:rPr lang="en-US" sz="1800" b="1" i="1" kern="100" dirty="0">
                <a:effectLst/>
                <a:latin typeface="+mj-lt"/>
                <a:ea typeface="Aptos" panose="020B0004020202020204" pitchFamily="34" charset="0"/>
                <a:cs typeface="AkayaKanadaka" panose="02010502080401010103" pitchFamily="2" charset="77"/>
              </a:rPr>
              <a:t>' column</a:t>
            </a:r>
          </a:p>
          <a:p>
            <a:endParaRPr lang="en-US" dirty="0"/>
          </a:p>
          <a:p>
            <a:endParaRPr lang="en-US" dirty="0"/>
          </a:p>
          <a:p>
            <a:endParaRPr lang="en-US" dirty="0"/>
          </a:p>
          <a:p>
            <a:endParaRPr lang="en-US" dirty="0"/>
          </a:p>
          <a:p>
            <a:r>
              <a:rPr lang="en-US" sz="1800" b="1" i="1" kern="100" dirty="0">
                <a:effectLst/>
                <a:latin typeface="+mj-lt"/>
                <a:ea typeface="Aptos" panose="020B0004020202020204" pitchFamily="34" charset="0"/>
                <a:cs typeface="Times New Roman" panose="02020603050405020304" pitchFamily="18" charset="0"/>
              </a:rPr>
              <a:t>          Summarize the specified numerical columns</a:t>
            </a:r>
          </a:p>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pPr marL="285750" indent="-285750">
              <a:buFont typeface="Wingdings" pitchFamily="2" charset="2"/>
              <a:buChar char="Ø"/>
            </a:pPr>
            <a:r>
              <a:rPr lang="en-US" sz="1600" b="1" dirty="0">
                <a:latin typeface="AkayaKanadaka" panose="02010502080401010103" pitchFamily="2" charset="77"/>
                <a:cs typeface="AkayaKanadaka" panose="02010502080401010103" pitchFamily="2" charset="77"/>
              </a:rPr>
              <a:t>Tenure</a:t>
            </a:r>
            <a:r>
              <a:rPr lang="en-US" sz="1600" dirty="0">
                <a:latin typeface="AkayaKanadaka" panose="02010502080401010103" pitchFamily="2" charset="77"/>
                <a:cs typeface="AkayaKanadaka" panose="02010502080401010103" pitchFamily="2" charset="77"/>
              </a:rPr>
              <a:t>, </a:t>
            </a:r>
            <a:r>
              <a:rPr lang="en-US" sz="1600" b="1" dirty="0">
                <a:latin typeface="AkayaKanadaka" panose="02010502080401010103" pitchFamily="2" charset="77"/>
                <a:cs typeface="AkayaKanadaka" panose="02010502080401010103" pitchFamily="2" charset="77"/>
              </a:rPr>
              <a:t>monthly charges</a:t>
            </a:r>
            <a:r>
              <a:rPr lang="en-US" sz="1600" dirty="0">
                <a:latin typeface="AkayaKanadaka" panose="02010502080401010103" pitchFamily="2" charset="77"/>
                <a:cs typeface="AkayaKanadaka" panose="02010502080401010103" pitchFamily="2" charset="77"/>
              </a:rPr>
              <a:t>, and </a:t>
            </a:r>
            <a:r>
              <a:rPr lang="en-US" sz="1600" b="1" dirty="0">
                <a:latin typeface="AkayaKanadaka" panose="02010502080401010103" pitchFamily="2" charset="77"/>
                <a:cs typeface="AkayaKanadaka" panose="02010502080401010103" pitchFamily="2" charset="77"/>
              </a:rPr>
              <a:t>total charges</a:t>
            </a:r>
            <a:r>
              <a:rPr lang="en-US" sz="1600" dirty="0">
                <a:latin typeface="AkayaKanadaka" panose="02010502080401010103" pitchFamily="2" charset="77"/>
                <a:cs typeface="AkayaKanadaka" panose="02010502080401010103" pitchFamily="2" charset="77"/>
              </a:rPr>
              <a:t> are critical numerical variables for customer churn prediction.</a:t>
            </a:r>
          </a:p>
          <a:p>
            <a:pPr marL="285750" indent="-285750">
              <a:buFont typeface="Wingdings" pitchFamily="2" charset="2"/>
              <a:buChar char="Ø"/>
            </a:pPr>
            <a:r>
              <a:rPr lang="en-US" sz="1600" dirty="0">
                <a:latin typeface="AkayaKanadaka" panose="02010502080401010103" pitchFamily="2" charset="77"/>
                <a:cs typeface="AkayaKanadaka" panose="02010502080401010103" pitchFamily="2" charset="77"/>
              </a:rPr>
              <a:t>The </a:t>
            </a:r>
            <a:r>
              <a:rPr lang="en-US" sz="1600" b="1" dirty="0">
                <a:latin typeface="AkayaKanadaka" panose="02010502080401010103" pitchFamily="2" charset="77"/>
                <a:cs typeface="AkayaKanadaka" panose="02010502080401010103" pitchFamily="2" charset="77"/>
              </a:rPr>
              <a:t>variability in total charges</a:t>
            </a:r>
            <a:r>
              <a:rPr lang="en-US" sz="1600" dirty="0">
                <a:latin typeface="AkayaKanadaka" panose="02010502080401010103" pitchFamily="2" charset="77"/>
                <a:cs typeface="AkayaKanadaka" panose="02010502080401010103" pitchFamily="2" charset="77"/>
              </a:rPr>
              <a:t> suggests diverse customer engagement and payment patterns.</a:t>
            </a:r>
            <a:endParaRPr lang="en-US" sz="1800" b="1" i="1" kern="100" dirty="0">
              <a:effectLst/>
              <a:latin typeface="AkayaKanadaka" panose="02010502080401010103" pitchFamily="2" charset="77"/>
              <a:ea typeface="Aptos" panose="020B0004020202020204" pitchFamily="34" charset="0"/>
              <a:cs typeface="AkayaKanadaka" panose="02010502080401010103" pitchFamily="2" charset="77"/>
            </a:endParaRPr>
          </a:p>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62E35CAB-F2F4-560C-4B2B-1AED48ECB9C0}"/>
              </a:ext>
            </a:extLst>
          </p:cNvPr>
          <p:cNvPicPr>
            <a:picLocks noChangeAspect="1"/>
          </p:cNvPicPr>
          <p:nvPr/>
        </p:nvPicPr>
        <p:blipFill>
          <a:blip r:embed="rId2"/>
          <a:stretch>
            <a:fillRect/>
          </a:stretch>
        </p:blipFill>
        <p:spPr>
          <a:xfrm>
            <a:off x="305316" y="1081143"/>
            <a:ext cx="5698067" cy="3352800"/>
          </a:xfrm>
          <a:prstGeom prst="rect">
            <a:avLst/>
          </a:prstGeom>
        </p:spPr>
      </p:pic>
      <p:pic>
        <p:nvPicPr>
          <p:cNvPr id="7" name="Picture 6">
            <a:extLst>
              <a:ext uri="{FF2B5EF4-FFF2-40B4-BE49-F238E27FC236}">
                <a16:creationId xmlns:a16="http://schemas.microsoft.com/office/drawing/2014/main" id="{3CBE6BD2-1965-34E9-2F85-1C05BD06D9CB}"/>
              </a:ext>
            </a:extLst>
          </p:cNvPr>
          <p:cNvPicPr>
            <a:picLocks noChangeAspect="1"/>
          </p:cNvPicPr>
          <p:nvPr/>
        </p:nvPicPr>
        <p:blipFill>
          <a:blip r:embed="rId3"/>
          <a:stretch>
            <a:fillRect/>
          </a:stretch>
        </p:blipFill>
        <p:spPr>
          <a:xfrm>
            <a:off x="7043495" y="794497"/>
            <a:ext cx="4279900" cy="7239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EBDE68F-0DA3-1621-5546-47A86C41EE7D}"/>
              </a:ext>
            </a:extLst>
          </p:cNvPr>
          <p:cNvPicPr>
            <a:picLocks noChangeAspect="1"/>
          </p:cNvPicPr>
          <p:nvPr/>
        </p:nvPicPr>
        <p:blipFill>
          <a:blip r:embed="rId4"/>
          <a:stretch>
            <a:fillRect/>
          </a:stretch>
        </p:blipFill>
        <p:spPr>
          <a:xfrm>
            <a:off x="6564188" y="2517289"/>
            <a:ext cx="4967493" cy="1624405"/>
          </a:xfrm>
          <a:prstGeom prst="rect">
            <a:avLst/>
          </a:prstGeom>
        </p:spPr>
      </p:pic>
    </p:spTree>
    <p:extLst>
      <p:ext uri="{BB962C8B-B14F-4D97-AF65-F5344CB8AC3E}">
        <p14:creationId xmlns:p14="http://schemas.microsoft.com/office/powerpoint/2010/main" val="195209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99715C62-A210-BDE4-B553-8015DAF27E3F}"/>
              </a:ext>
            </a:extLst>
          </p:cNvPr>
          <p:cNvSpPr>
            <a:spLocks noGrp="1"/>
          </p:cNvSpPr>
          <p:nvPr>
            <p:ph type="title"/>
          </p:nvPr>
        </p:nvSpPr>
        <p:spPr>
          <a:xfrm>
            <a:off x="755484" y="739835"/>
            <a:ext cx="3702580" cy="1616203"/>
          </a:xfrm>
        </p:spPr>
        <p:txBody>
          <a:bodyPr vert="horz" lIns="91440" tIns="45720" rIns="91440" bIns="45720" rtlCol="0" anchor="b">
            <a:normAutofit/>
          </a:bodyPr>
          <a:lstStyle/>
          <a:p>
            <a:r>
              <a:rPr lang="en-US" sz="3200" kern="1200">
                <a:solidFill>
                  <a:srgbClr val="FFFFFF"/>
                </a:solidFill>
                <a:latin typeface="+mj-lt"/>
                <a:ea typeface="+mj-ea"/>
                <a:cs typeface="+mj-cs"/>
              </a:rPr>
              <a:t>                           </a:t>
            </a:r>
            <a:r>
              <a:rPr lang="en-US" sz="3200" i="1" kern="1200">
                <a:solidFill>
                  <a:srgbClr val="FFFFFF"/>
                </a:solidFill>
                <a:latin typeface="+mj-lt"/>
                <a:ea typeface="+mj-ea"/>
                <a:cs typeface="+mj-cs"/>
              </a:rPr>
              <a:t>STAGE - 2</a:t>
            </a:r>
          </a:p>
        </p:txBody>
      </p:sp>
      <p:sp>
        <p:nvSpPr>
          <p:cNvPr id="9" name="Content Placeholder 8">
            <a:extLst>
              <a:ext uri="{FF2B5EF4-FFF2-40B4-BE49-F238E27FC236}">
                <a16:creationId xmlns:a16="http://schemas.microsoft.com/office/drawing/2014/main" id="{CF1EC348-15EE-7432-4D66-9AA49501D77D}"/>
              </a:ext>
            </a:extLst>
          </p:cNvPr>
          <p:cNvSpPr>
            <a:spLocks noGrp="1"/>
          </p:cNvSpPr>
          <p:nvPr>
            <p:ph idx="13"/>
          </p:nvPr>
        </p:nvSpPr>
        <p:spPr>
          <a:xfrm>
            <a:off x="755484" y="2459116"/>
            <a:ext cx="3702579" cy="3524823"/>
          </a:xfrm>
        </p:spPr>
        <p:txBody>
          <a:bodyPr vert="horz" lIns="91440" tIns="45720" rIns="91440" bIns="45720" rtlCol="0">
            <a:normAutofit/>
          </a:bodyPr>
          <a:lstStyle/>
          <a:p>
            <a:pPr indent="-228600">
              <a:buFont typeface="Arial" panose="020B0604020202020204" pitchFamily="34" charset="0"/>
              <a:buChar char="•"/>
            </a:pPr>
            <a:endParaRPr lang="en-US" sz="2000">
              <a:solidFill>
                <a:srgbClr val="FFFFFF"/>
              </a:solidFill>
              <a:latin typeface="+mn-lt"/>
              <a:cs typeface="+mn-cs"/>
            </a:endParaRPr>
          </a:p>
        </p:txBody>
      </p:sp>
      <p:pic>
        <p:nvPicPr>
          <p:cNvPr id="5" name="Content Placeholder 4" descr="A computer with a graph and a magnifying glass&#10;&#10;Description automatically generated">
            <a:extLst>
              <a:ext uri="{FF2B5EF4-FFF2-40B4-BE49-F238E27FC236}">
                <a16:creationId xmlns:a16="http://schemas.microsoft.com/office/drawing/2014/main" id="{EF5E0177-F802-2278-E760-7F91267509F9}"/>
              </a:ext>
            </a:extLst>
          </p:cNvPr>
          <p:cNvPicPr>
            <a:picLocks noChangeAspect="1"/>
          </p:cNvPicPr>
          <p:nvPr/>
        </p:nvPicPr>
        <p:blipFill>
          <a:blip r:embed="rId2"/>
          <a:stretch>
            <a:fillRect/>
          </a:stretch>
        </p:blipFill>
        <p:spPr>
          <a:xfrm>
            <a:off x="6005304" y="1209369"/>
            <a:ext cx="5407002" cy="3429448"/>
          </a:xfrm>
          <a:prstGeom prst="rect">
            <a:avLst/>
          </a:prstGeom>
        </p:spPr>
      </p:pic>
    </p:spTree>
    <p:extLst>
      <p:ext uri="{BB962C8B-B14F-4D97-AF65-F5344CB8AC3E}">
        <p14:creationId xmlns:p14="http://schemas.microsoft.com/office/powerpoint/2010/main" val="387807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e chart with text on it&#10;&#10;Description automatically generated">
            <a:extLst>
              <a:ext uri="{FF2B5EF4-FFF2-40B4-BE49-F238E27FC236}">
                <a16:creationId xmlns:a16="http://schemas.microsoft.com/office/drawing/2014/main" id="{F5894B97-13A6-ECED-17A6-028F3A703EAB}"/>
              </a:ext>
            </a:extLst>
          </p:cNvPr>
          <p:cNvPicPr>
            <a:picLocks noGrp="1" noChangeAspect="1"/>
          </p:cNvPicPr>
          <p:nvPr>
            <p:ph sz="quarter" idx="13"/>
          </p:nvPr>
        </p:nvPicPr>
        <p:blipFill>
          <a:blip r:embed="rId2"/>
          <a:stretch>
            <a:fillRect/>
          </a:stretch>
        </p:blipFill>
        <p:spPr>
          <a:xfrm>
            <a:off x="854337" y="908666"/>
            <a:ext cx="3607696" cy="3308855"/>
          </a:xfrm>
        </p:spPr>
      </p:pic>
      <p:pic>
        <p:nvPicPr>
          <p:cNvPr id="8" name="Content Placeholder 7">
            <a:extLst>
              <a:ext uri="{FF2B5EF4-FFF2-40B4-BE49-F238E27FC236}">
                <a16:creationId xmlns:a16="http://schemas.microsoft.com/office/drawing/2014/main" id="{9866CC26-E431-DF5D-165D-559D78FC98AF}"/>
              </a:ext>
            </a:extLst>
          </p:cNvPr>
          <p:cNvPicPr>
            <a:picLocks noGrp="1" noChangeAspect="1"/>
          </p:cNvPicPr>
          <p:nvPr>
            <p:ph sz="quarter" idx="14"/>
          </p:nvPr>
        </p:nvPicPr>
        <p:blipFill>
          <a:blip r:embed="rId3"/>
          <a:stretch>
            <a:fillRect/>
          </a:stretch>
        </p:blipFill>
        <p:spPr>
          <a:xfrm>
            <a:off x="8222288" y="908666"/>
            <a:ext cx="3115375" cy="3384682"/>
          </a:xfrm>
        </p:spPr>
      </p:pic>
      <p:sp>
        <p:nvSpPr>
          <p:cNvPr id="4" name="Title 3">
            <a:extLst>
              <a:ext uri="{FF2B5EF4-FFF2-40B4-BE49-F238E27FC236}">
                <a16:creationId xmlns:a16="http://schemas.microsoft.com/office/drawing/2014/main" id="{4E7FD4CB-0C29-2AF8-5C34-47F99EF2EC2F}"/>
              </a:ext>
            </a:extLst>
          </p:cNvPr>
          <p:cNvSpPr>
            <a:spLocks noGrp="1"/>
          </p:cNvSpPr>
          <p:nvPr>
            <p:ph type="title"/>
          </p:nvPr>
        </p:nvSpPr>
        <p:spPr>
          <a:xfrm>
            <a:off x="854337" y="139850"/>
            <a:ext cx="10483326" cy="430306"/>
          </a:xfrm>
        </p:spPr>
        <p:txBody>
          <a:bodyPr/>
          <a:lstStyle/>
          <a:p>
            <a:r>
              <a:rPr lang="en-US" sz="2800" i="1" dirty="0">
                <a:latin typeface="+mj-lt"/>
              </a:rPr>
              <a:t>Gender and Churn Distributions</a:t>
            </a:r>
          </a:p>
        </p:txBody>
      </p:sp>
      <p:sp>
        <p:nvSpPr>
          <p:cNvPr id="10" name="TextBox 9">
            <a:extLst>
              <a:ext uri="{FF2B5EF4-FFF2-40B4-BE49-F238E27FC236}">
                <a16:creationId xmlns:a16="http://schemas.microsoft.com/office/drawing/2014/main" id="{3EA581C2-995A-2610-748E-25D323DB20AE}"/>
              </a:ext>
            </a:extLst>
          </p:cNvPr>
          <p:cNvSpPr txBox="1"/>
          <p:nvPr/>
        </p:nvSpPr>
        <p:spPr>
          <a:xfrm>
            <a:off x="817581" y="4528969"/>
            <a:ext cx="3496235" cy="1200329"/>
          </a:xfrm>
          <a:prstGeom prst="rect">
            <a:avLst/>
          </a:prstGeom>
          <a:noFill/>
        </p:spPr>
        <p:txBody>
          <a:bodyPr wrap="square" rtlCol="0">
            <a:spAutoFit/>
          </a:bodyPr>
          <a:lstStyle/>
          <a:p>
            <a:pPr marL="285750" indent="-285750">
              <a:buFont typeface="Wingdings" pitchFamily="2" charset="2"/>
              <a:buChar char="Ø"/>
            </a:pPr>
            <a:r>
              <a:rPr lang="en-US" sz="1800" kern="100" dirty="0">
                <a:effectLst/>
                <a:latin typeface="AkayaKanadaka" panose="02010502080401010103" pitchFamily="2" charset="77"/>
                <a:ea typeface="Aptos" panose="020B0004020202020204" pitchFamily="34" charset="0"/>
                <a:cs typeface="AkayaKanadaka" panose="02010502080401010103" pitchFamily="2" charset="77"/>
              </a:rPr>
              <a:t>Customers who exited consisted of 49.5 % female and 50.5 % male.</a:t>
            </a:r>
          </a:p>
          <a:p>
            <a:endParaRPr lang="en-US" dirty="0"/>
          </a:p>
        </p:txBody>
      </p:sp>
      <p:sp>
        <p:nvSpPr>
          <p:cNvPr id="11" name="TextBox 10">
            <a:extLst>
              <a:ext uri="{FF2B5EF4-FFF2-40B4-BE49-F238E27FC236}">
                <a16:creationId xmlns:a16="http://schemas.microsoft.com/office/drawing/2014/main" id="{289FB73E-2C8B-58FC-3F47-156B28BD4346}"/>
              </a:ext>
            </a:extLst>
          </p:cNvPr>
          <p:cNvSpPr txBox="1"/>
          <p:nvPr/>
        </p:nvSpPr>
        <p:spPr>
          <a:xfrm>
            <a:off x="8251115" y="4507454"/>
            <a:ext cx="3388659" cy="1200329"/>
          </a:xfrm>
          <a:prstGeom prst="rect">
            <a:avLst/>
          </a:prstGeom>
          <a:noFill/>
        </p:spPr>
        <p:txBody>
          <a:bodyPr wrap="square" rtlCol="0">
            <a:spAutoFit/>
          </a:bodyPr>
          <a:lstStyle/>
          <a:p>
            <a:pPr marL="285750" indent="-285750">
              <a:buFont typeface="Wingdings" pitchFamily="2" charset="2"/>
              <a:buChar char="Ø"/>
            </a:pPr>
            <a:r>
              <a:rPr lang="en-US" sz="1800" kern="100" dirty="0">
                <a:effectLst/>
                <a:latin typeface="AkayaKanadaka" panose="02010502080401010103" pitchFamily="2" charset="77"/>
                <a:ea typeface="Aptos" panose="020B0004020202020204" pitchFamily="34" charset="0"/>
                <a:cs typeface="AkayaKanadaka" panose="02010502080401010103" pitchFamily="2" charset="77"/>
              </a:rPr>
              <a:t>Among the whole, 26.6 % of customers switched from one firm to another firm.</a:t>
            </a:r>
          </a:p>
          <a:p>
            <a:endParaRPr lang="en-US" dirty="0"/>
          </a:p>
        </p:txBody>
      </p:sp>
    </p:spTree>
    <p:extLst>
      <p:ext uri="{BB962C8B-B14F-4D97-AF65-F5344CB8AC3E}">
        <p14:creationId xmlns:p14="http://schemas.microsoft.com/office/powerpoint/2010/main" val="209052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6700C-AA9C-8E80-DF04-AA98300DF864}"/>
              </a:ext>
            </a:extLst>
          </p:cNvPr>
          <p:cNvSpPr>
            <a:spLocks noGrp="1"/>
          </p:cNvSpPr>
          <p:nvPr>
            <p:ph idx="1"/>
          </p:nvPr>
        </p:nvSpPr>
        <p:spPr>
          <a:xfrm>
            <a:off x="457717" y="107577"/>
            <a:ext cx="5393266" cy="5529430"/>
          </a:xfrm>
        </p:spPr>
        <p:txBody>
          <a:bodyPr/>
          <a:lstStyle/>
          <a:p>
            <a:r>
              <a:rPr lang="en-US" sz="1800" b="1" i="1" kern="100" dirty="0">
                <a:effectLst/>
                <a:latin typeface="+mj-lt"/>
                <a:ea typeface="Aptos" panose="020B0004020202020204" pitchFamily="34" charset="0"/>
                <a:cs typeface="Times New Roman" panose="02020603050405020304" pitchFamily="18" charset="0"/>
              </a:rPr>
              <a:t>                Gender count where Churn is “NO”</a:t>
            </a:r>
          </a:p>
          <a:p>
            <a:endParaRPr lang="en-US" sz="1800" b="1" i="1" kern="100" dirty="0">
              <a:latin typeface="+mj-lt"/>
              <a:ea typeface="Aptos" panose="020B0004020202020204" pitchFamily="34" charset="0"/>
              <a:cs typeface="Times New Roman" panose="02020603050405020304" pitchFamily="18" charset="0"/>
            </a:endParaRPr>
          </a:p>
          <a:p>
            <a:endParaRPr lang="en-US" sz="1800" b="1" i="1" kern="100" dirty="0">
              <a:effectLst/>
              <a:latin typeface="+mj-lt"/>
              <a:ea typeface="Aptos" panose="020B0004020202020204" pitchFamily="34"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Wingdings" pitchFamily="2" charset="2"/>
              <a:buChar char="Ø"/>
            </a:pPr>
            <a:r>
              <a:rPr lang="en-US" dirty="0">
                <a:latin typeface="AkayaKanadaka" panose="02010502080401010103" pitchFamily="2" charset="77"/>
                <a:cs typeface="AkayaKanadaka" panose="02010502080401010103" pitchFamily="2" charset="77"/>
              </a:rPr>
              <a:t>Here, the male customers exit count is less.</a:t>
            </a:r>
          </a:p>
        </p:txBody>
      </p:sp>
      <p:sp>
        <p:nvSpPr>
          <p:cNvPr id="3" name="Text Placeholder 2">
            <a:extLst>
              <a:ext uri="{FF2B5EF4-FFF2-40B4-BE49-F238E27FC236}">
                <a16:creationId xmlns:a16="http://schemas.microsoft.com/office/drawing/2014/main" id="{9A2D5157-0E9C-E0E8-CA8D-F88594DBE194}"/>
              </a:ext>
            </a:extLst>
          </p:cNvPr>
          <p:cNvSpPr>
            <a:spLocks noGrp="1"/>
          </p:cNvSpPr>
          <p:nvPr>
            <p:ph type="body" sz="half" idx="2"/>
          </p:nvPr>
        </p:nvSpPr>
        <p:spPr>
          <a:xfrm>
            <a:off x="6231467" y="107577"/>
            <a:ext cx="5393266" cy="5529430"/>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dirty="0">
                <a:effectLst/>
                <a:latin typeface="+mj-lt"/>
                <a:ea typeface="Aptos" panose="020B0004020202020204" pitchFamily="34" charset="0"/>
                <a:cs typeface="Times New Roman" panose="02020603050405020304" pitchFamily="18" charset="0"/>
              </a:rPr>
              <a:t>Gender count where churn is “YES”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Wingdings" pitchFamily="2" charset="2"/>
              <a:buChar char="Ø"/>
            </a:pPr>
            <a:r>
              <a:rPr lang="en-US" dirty="0">
                <a:latin typeface="AkayaKanadaka" panose="02010502080401010103" pitchFamily="2" charset="77"/>
                <a:cs typeface="AkayaKanadaka" panose="02010502080401010103" pitchFamily="2" charset="77"/>
              </a:rPr>
              <a:t>The female exit is more and should be noted down.</a:t>
            </a:r>
          </a:p>
          <a:p>
            <a:endParaRPr lang="en-US" dirty="0"/>
          </a:p>
        </p:txBody>
      </p:sp>
      <p:pic>
        <p:nvPicPr>
          <p:cNvPr id="5" name="Picture 4">
            <a:extLst>
              <a:ext uri="{FF2B5EF4-FFF2-40B4-BE49-F238E27FC236}">
                <a16:creationId xmlns:a16="http://schemas.microsoft.com/office/drawing/2014/main" id="{36FE4769-174C-7BC5-0723-E222798EF32C}"/>
              </a:ext>
            </a:extLst>
          </p:cNvPr>
          <p:cNvPicPr>
            <a:picLocks noChangeAspect="1"/>
          </p:cNvPicPr>
          <p:nvPr/>
        </p:nvPicPr>
        <p:blipFill>
          <a:blip r:embed="rId2"/>
          <a:stretch>
            <a:fillRect/>
          </a:stretch>
        </p:blipFill>
        <p:spPr>
          <a:xfrm>
            <a:off x="457717" y="1646966"/>
            <a:ext cx="5502817" cy="1892300"/>
          </a:xfrm>
          <a:prstGeom prst="rect">
            <a:avLst/>
          </a:prstGeom>
        </p:spPr>
      </p:pic>
      <p:pic>
        <p:nvPicPr>
          <p:cNvPr id="7" name="Picture 6" descr="A white background with blue text&#10;&#10;Description automatically generated">
            <a:extLst>
              <a:ext uri="{FF2B5EF4-FFF2-40B4-BE49-F238E27FC236}">
                <a16:creationId xmlns:a16="http://schemas.microsoft.com/office/drawing/2014/main" id="{76B962F0-8C32-395A-0872-6992CD5494CC}"/>
              </a:ext>
            </a:extLst>
          </p:cNvPr>
          <p:cNvPicPr>
            <a:picLocks noChangeAspect="1"/>
          </p:cNvPicPr>
          <p:nvPr/>
        </p:nvPicPr>
        <p:blipFill>
          <a:blip r:embed="rId3"/>
          <a:stretch>
            <a:fillRect/>
          </a:stretch>
        </p:blipFill>
        <p:spPr>
          <a:xfrm>
            <a:off x="6428217" y="1570766"/>
            <a:ext cx="5196516" cy="1858234"/>
          </a:xfrm>
          <a:prstGeom prst="rect">
            <a:avLst/>
          </a:prstGeom>
        </p:spPr>
      </p:pic>
    </p:spTree>
    <p:extLst>
      <p:ext uri="{BB962C8B-B14F-4D97-AF65-F5344CB8AC3E}">
        <p14:creationId xmlns:p14="http://schemas.microsoft.com/office/powerpoint/2010/main" val="80231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customer contract distribution&#10;&#10;Description automatically generated">
            <a:extLst>
              <a:ext uri="{FF2B5EF4-FFF2-40B4-BE49-F238E27FC236}">
                <a16:creationId xmlns:a16="http://schemas.microsoft.com/office/drawing/2014/main" id="{79A9E88E-F31E-3AC3-838A-78A022F2ECC8}"/>
              </a:ext>
            </a:extLst>
          </p:cNvPr>
          <p:cNvPicPr>
            <a:picLocks noGrp="1" noChangeAspect="1"/>
          </p:cNvPicPr>
          <p:nvPr>
            <p:ph idx="1"/>
          </p:nvPr>
        </p:nvPicPr>
        <p:blipFill>
          <a:blip r:embed="rId2"/>
          <a:stretch>
            <a:fillRect/>
          </a:stretch>
        </p:blipFill>
        <p:spPr>
          <a:xfrm>
            <a:off x="435684" y="541454"/>
            <a:ext cx="5394325" cy="3202832"/>
          </a:xfrm>
        </p:spPr>
      </p:pic>
      <p:sp>
        <p:nvSpPr>
          <p:cNvPr id="3" name="Text Placeholder 2">
            <a:extLst>
              <a:ext uri="{FF2B5EF4-FFF2-40B4-BE49-F238E27FC236}">
                <a16:creationId xmlns:a16="http://schemas.microsoft.com/office/drawing/2014/main" id="{AFC3C4DA-1CAE-2B3D-407F-B83851837EA6}"/>
              </a:ext>
            </a:extLst>
          </p:cNvPr>
          <p:cNvSpPr>
            <a:spLocks noGrp="1"/>
          </p:cNvSpPr>
          <p:nvPr>
            <p:ph type="body" sz="half" idx="2"/>
          </p:nvPr>
        </p:nvSpPr>
        <p:spPr>
          <a:xfrm>
            <a:off x="6231467" y="75303"/>
            <a:ext cx="5393266" cy="5583217"/>
          </a:xfrm>
        </p:spPr>
        <p:txBody>
          <a:bodyPr/>
          <a:lstStyle/>
          <a:p>
            <a:r>
              <a:rPr lang="en-US" dirty="0"/>
              <a:t>                </a:t>
            </a:r>
            <a:r>
              <a:rPr lang="en-US" sz="1800" b="1" i="1" dirty="0">
                <a:latin typeface="+mj-lt"/>
              </a:rPr>
              <a:t>Impact of Payment method on Churn</a:t>
            </a:r>
          </a:p>
          <a:p>
            <a:endParaRPr lang="en-US" sz="1800" dirty="0">
              <a:latin typeface="+mj-lt"/>
            </a:endParaRPr>
          </a:p>
        </p:txBody>
      </p:sp>
      <p:sp>
        <p:nvSpPr>
          <p:cNvPr id="7" name="TextBox 6">
            <a:extLst>
              <a:ext uri="{FF2B5EF4-FFF2-40B4-BE49-F238E27FC236}">
                <a16:creationId xmlns:a16="http://schemas.microsoft.com/office/drawing/2014/main" id="{F0F225CB-C958-23A3-B4C1-846070D11BEB}"/>
              </a:ext>
            </a:extLst>
          </p:cNvPr>
          <p:cNvSpPr txBox="1"/>
          <p:nvPr/>
        </p:nvSpPr>
        <p:spPr>
          <a:xfrm>
            <a:off x="674723" y="172122"/>
            <a:ext cx="4916245" cy="369332"/>
          </a:xfrm>
          <a:prstGeom prst="rect">
            <a:avLst/>
          </a:prstGeom>
          <a:noFill/>
        </p:spPr>
        <p:txBody>
          <a:bodyPr wrap="square" rtlCol="0">
            <a:spAutoFit/>
          </a:bodyPr>
          <a:lstStyle/>
          <a:p>
            <a:r>
              <a:rPr lang="en-US" b="1" i="1" dirty="0">
                <a:latin typeface="+mj-lt"/>
              </a:rPr>
              <a:t>               Impact of Contract type on Churn</a:t>
            </a:r>
          </a:p>
        </p:txBody>
      </p:sp>
      <p:sp>
        <p:nvSpPr>
          <p:cNvPr id="8" name="TextBox 7">
            <a:extLst>
              <a:ext uri="{FF2B5EF4-FFF2-40B4-BE49-F238E27FC236}">
                <a16:creationId xmlns:a16="http://schemas.microsoft.com/office/drawing/2014/main" id="{AF8BF173-28DA-29A2-89AA-80CA9B4019E8}"/>
              </a:ext>
            </a:extLst>
          </p:cNvPr>
          <p:cNvSpPr txBox="1"/>
          <p:nvPr/>
        </p:nvSpPr>
        <p:spPr>
          <a:xfrm>
            <a:off x="473336" y="3894268"/>
            <a:ext cx="5622664" cy="1661993"/>
          </a:xfrm>
          <a:prstGeom prst="rect">
            <a:avLst/>
          </a:prstGeom>
          <a:noFill/>
        </p:spPr>
        <p:txBody>
          <a:bodyPr wrap="square" rtlCol="0">
            <a:spAutoFit/>
          </a:bodyPr>
          <a:lstStyle/>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 </a:t>
            </a:r>
            <a:r>
              <a:rPr lang="en-US" sz="1400" b="1" dirty="0">
                <a:latin typeface="AkayaKanadaka" panose="02010502080401010103" pitchFamily="2" charset="77"/>
                <a:cs typeface="AkayaKanadaka" panose="02010502080401010103" pitchFamily="2" charset="77"/>
              </a:rPr>
              <a:t>majority of customers who churn</a:t>
            </a:r>
            <a:r>
              <a:rPr lang="en-US" sz="1400" dirty="0">
                <a:latin typeface="AkayaKanadaka" panose="02010502080401010103" pitchFamily="2" charset="77"/>
                <a:cs typeface="AkayaKanadaka" panose="02010502080401010103" pitchFamily="2" charset="77"/>
              </a:rPr>
              <a:t> are on </a:t>
            </a:r>
            <a:r>
              <a:rPr lang="en-US" sz="1400" b="1" dirty="0">
                <a:latin typeface="AkayaKanadaka" panose="02010502080401010103" pitchFamily="2" charset="77"/>
                <a:cs typeface="AkayaKanadaka" panose="02010502080401010103" pitchFamily="2" charset="77"/>
              </a:rPr>
              <a:t>month-to-month contracts</a:t>
            </a:r>
            <a:r>
              <a:rPr lang="en-US" sz="1400" dirty="0">
                <a:latin typeface="AkayaKanadaka" panose="02010502080401010103" pitchFamily="2" charset="77"/>
                <a:cs typeface="AkayaKanadaka" panose="02010502080401010103" pitchFamily="2" charset="77"/>
              </a:rPr>
              <a:t>, highlighting their higher likelihood of leaving.</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a:t>
            </a:r>
            <a:r>
              <a:rPr lang="en-US" sz="1400" b="1" dirty="0">
                <a:latin typeface="AkayaKanadaka" panose="02010502080401010103" pitchFamily="2" charset="77"/>
                <a:cs typeface="AkayaKanadaka" panose="02010502080401010103" pitchFamily="2" charset="77"/>
              </a:rPr>
              <a:t>longer contracts (one or two years)</a:t>
            </a:r>
            <a:r>
              <a:rPr lang="en-US" sz="1400" dirty="0">
                <a:latin typeface="AkayaKanadaka" panose="02010502080401010103" pitchFamily="2" charset="77"/>
                <a:cs typeface="AkayaKanadaka" panose="02010502080401010103" pitchFamily="2" charset="77"/>
              </a:rPr>
              <a:t> have significantly lower churn rates, indicating contract duration is a stabilizing factor.</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Contract type is a strong predictor of churn, and encouraging customers to adopt </a:t>
            </a:r>
            <a:r>
              <a:rPr lang="en-US" sz="1400" b="1" dirty="0">
                <a:latin typeface="AkayaKanadaka" panose="02010502080401010103" pitchFamily="2" charset="77"/>
                <a:cs typeface="AkayaKanadaka" panose="02010502080401010103" pitchFamily="2" charset="77"/>
              </a:rPr>
              <a:t>long-term contracts</a:t>
            </a:r>
            <a:r>
              <a:rPr lang="en-US" sz="1400" dirty="0">
                <a:latin typeface="AkayaKanadaka" panose="02010502080401010103" pitchFamily="2" charset="77"/>
                <a:cs typeface="AkayaKanadaka" panose="02010502080401010103" pitchFamily="2" charset="77"/>
              </a:rPr>
              <a:t> may reduce churn.</a:t>
            </a:r>
          </a:p>
          <a:p>
            <a:endParaRPr lang="en-US" dirty="0"/>
          </a:p>
        </p:txBody>
      </p:sp>
      <p:pic>
        <p:nvPicPr>
          <p:cNvPr id="10" name="Picture 9">
            <a:extLst>
              <a:ext uri="{FF2B5EF4-FFF2-40B4-BE49-F238E27FC236}">
                <a16:creationId xmlns:a16="http://schemas.microsoft.com/office/drawing/2014/main" id="{416CFCB0-BF1D-AAF0-8174-829E02CBF396}"/>
              </a:ext>
            </a:extLst>
          </p:cNvPr>
          <p:cNvPicPr>
            <a:picLocks noChangeAspect="1"/>
          </p:cNvPicPr>
          <p:nvPr/>
        </p:nvPicPr>
        <p:blipFill>
          <a:blip r:embed="rId3"/>
          <a:stretch>
            <a:fillRect/>
          </a:stretch>
        </p:blipFill>
        <p:spPr>
          <a:xfrm>
            <a:off x="7024743" y="541454"/>
            <a:ext cx="4386908" cy="3224565"/>
          </a:xfrm>
          <a:prstGeom prst="rect">
            <a:avLst/>
          </a:prstGeom>
        </p:spPr>
      </p:pic>
      <p:sp>
        <p:nvSpPr>
          <p:cNvPr id="11" name="TextBox 10">
            <a:extLst>
              <a:ext uri="{FF2B5EF4-FFF2-40B4-BE49-F238E27FC236}">
                <a16:creationId xmlns:a16="http://schemas.microsoft.com/office/drawing/2014/main" id="{93E29D33-82EA-CAEA-9926-CBB726F7CD2E}"/>
              </a:ext>
            </a:extLst>
          </p:cNvPr>
          <p:cNvSpPr txBox="1"/>
          <p:nvPr/>
        </p:nvSpPr>
        <p:spPr>
          <a:xfrm>
            <a:off x="7024743" y="3937299"/>
            <a:ext cx="4905487" cy="1815882"/>
          </a:xfrm>
          <a:prstGeom prst="rect">
            <a:avLst/>
          </a:prstGeom>
          <a:noFill/>
        </p:spPr>
        <p:txBody>
          <a:bodyPr wrap="square" rtlCol="0">
            <a:spAutoFit/>
          </a:bodyPr>
          <a:lstStyle/>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using </a:t>
            </a:r>
            <a:r>
              <a:rPr lang="en-US" sz="1400" b="1" dirty="0">
                <a:latin typeface="AkayaKanadaka" panose="02010502080401010103" pitchFamily="2" charset="77"/>
                <a:cs typeface="AkayaKanadaka" panose="02010502080401010103" pitchFamily="2" charset="77"/>
              </a:rPr>
              <a:t>Electronic Check</a:t>
            </a:r>
            <a:r>
              <a:rPr lang="en-US" sz="1400" dirty="0">
                <a:latin typeface="AkayaKanadaka" panose="02010502080401010103" pitchFamily="2" charset="77"/>
                <a:cs typeface="AkayaKanadaka" panose="02010502080401010103" pitchFamily="2" charset="77"/>
              </a:rPr>
              <a:t> as their payment method have the </a:t>
            </a:r>
            <a:r>
              <a:rPr lang="en-US" sz="1400" b="1" dirty="0">
                <a:latin typeface="AkayaKanadaka" panose="02010502080401010103" pitchFamily="2" charset="77"/>
                <a:cs typeface="AkayaKanadaka" panose="02010502080401010103" pitchFamily="2" charset="77"/>
              </a:rPr>
              <a:t>highest churn rate</a:t>
            </a:r>
            <a:r>
              <a:rPr lang="en-US" sz="1400" dirty="0">
                <a:latin typeface="AkayaKanadaka" panose="02010502080401010103" pitchFamily="2" charset="77"/>
                <a:cs typeface="AkayaKanadaka" panose="02010502080401010103" pitchFamily="2" charset="77"/>
              </a:rPr>
              <a:t>, indicating potential dissatisfaction with this method.</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Payment methods like </a:t>
            </a:r>
            <a:r>
              <a:rPr lang="en-US" sz="1400" b="1" dirty="0">
                <a:latin typeface="AkayaKanadaka" panose="02010502080401010103" pitchFamily="2" charset="77"/>
                <a:cs typeface="AkayaKanadaka" panose="02010502080401010103" pitchFamily="2" charset="77"/>
              </a:rPr>
              <a:t>Credit Card (automatic)</a:t>
            </a:r>
            <a:r>
              <a:rPr lang="en-US" sz="1400" dirty="0">
                <a:latin typeface="AkayaKanadaka" panose="02010502080401010103" pitchFamily="2" charset="77"/>
                <a:cs typeface="AkayaKanadaka" panose="02010502080401010103" pitchFamily="2" charset="77"/>
              </a:rPr>
              <a:t> and </a:t>
            </a:r>
            <a:r>
              <a:rPr lang="en-US" sz="1400" b="1" dirty="0">
                <a:latin typeface="AkayaKanadaka" panose="02010502080401010103" pitchFamily="2" charset="77"/>
                <a:cs typeface="AkayaKanadaka" panose="02010502080401010103" pitchFamily="2" charset="77"/>
              </a:rPr>
              <a:t>Bank Transfer (automatic)</a:t>
            </a:r>
            <a:r>
              <a:rPr lang="en-US" sz="1400" dirty="0">
                <a:latin typeface="AkayaKanadaka" panose="02010502080401010103" pitchFamily="2" charset="77"/>
                <a:cs typeface="AkayaKanadaka" panose="02010502080401010103" pitchFamily="2" charset="77"/>
              </a:rPr>
              <a:t> are associated with significantly </a:t>
            </a:r>
            <a:r>
              <a:rPr lang="en-US" sz="1400" b="1" dirty="0">
                <a:latin typeface="AkayaKanadaka" panose="02010502080401010103" pitchFamily="2" charset="77"/>
                <a:cs typeface="AkayaKanadaka" panose="02010502080401010103" pitchFamily="2" charset="77"/>
              </a:rPr>
              <a:t>lower churn rates</a:t>
            </a:r>
            <a:r>
              <a:rPr lang="en-US" sz="1400" dirty="0">
                <a:latin typeface="AkayaKanadaka" panose="02010502080401010103" pitchFamily="2" charset="77"/>
                <a:cs typeface="AkayaKanadaka" panose="02010502080401010103" pitchFamily="2" charset="77"/>
              </a:rPr>
              <a:t>, showing they help retain customers.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Encouraging customers to switch to </a:t>
            </a:r>
            <a:r>
              <a:rPr lang="en-US" sz="1400" b="1" dirty="0">
                <a:latin typeface="AkayaKanadaka" panose="02010502080401010103" pitchFamily="2" charset="77"/>
                <a:cs typeface="AkayaKanadaka" panose="02010502080401010103" pitchFamily="2" charset="77"/>
              </a:rPr>
              <a:t>automatic payment methods</a:t>
            </a:r>
            <a:r>
              <a:rPr lang="en-US" sz="1400" dirty="0">
                <a:latin typeface="AkayaKanadaka" panose="02010502080401010103" pitchFamily="2" charset="77"/>
                <a:cs typeface="AkayaKanadaka" panose="02010502080401010103" pitchFamily="2" charset="77"/>
              </a:rPr>
              <a:t> can potentially reduce churn.</a:t>
            </a:r>
          </a:p>
        </p:txBody>
      </p:sp>
    </p:spTree>
    <p:extLst>
      <p:ext uri="{BB962C8B-B14F-4D97-AF65-F5344CB8AC3E}">
        <p14:creationId xmlns:p14="http://schemas.microsoft.com/office/powerpoint/2010/main" val="32008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0B42C8-8BEB-1E1A-0BC8-93E4A5ED2462}"/>
              </a:ext>
            </a:extLst>
          </p:cNvPr>
          <p:cNvSpPr>
            <a:spLocks noGrp="1"/>
          </p:cNvSpPr>
          <p:nvPr>
            <p:ph idx="1"/>
          </p:nvPr>
        </p:nvSpPr>
        <p:spPr>
          <a:xfrm>
            <a:off x="457717" y="86061"/>
            <a:ext cx="5393266" cy="5486400"/>
          </a:xfrm>
        </p:spPr>
        <p:txBody>
          <a:bodyPr/>
          <a:lstStyle/>
          <a:p>
            <a:r>
              <a:rPr lang="en-US" sz="1800" b="1" i="1" kern="100" dirty="0">
                <a:effectLst/>
                <a:latin typeface="+mj-lt"/>
                <a:ea typeface="Aptos" panose="020B0004020202020204" pitchFamily="34" charset="0"/>
                <a:cs typeface="Times New Roman" panose="02020603050405020304" pitchFamily="18" charset="0"/>
              </a:rPr>
              <a:t>Get unique values from the '</a:t>
            </a:r>
            <a:r>
              <a:rPr lang="en-US" sz="1800" b="1" i="1" kern="100" dirty="0" err="1">
                <a:effectLst/>
                <a:latin typeface="+mj-lt"/>
                <a:ea typeface="Aptos" panose="020B0004020202020204" pitchFamily="34" charset="0"/>
                <a:cs typeface="Times New Roman" panose="02020603050405020304" pitchFamily="18" charset="0"/>
              </a:rPr>
              <a:t>InternetService</a:t>
            </a:r>
            <a:r>
              <a:rPr lang="en-US" sz="1800" b="1" i="1" kern="100" dirty="0">
                <a:effectLst/>
                <a:latin typeface="+mj-lt"/>
                <a:ea typeface="Aptos" panose="020B0004020202020204" pitchFamily="34" charset="0"/>
                <a:cs typeface="Times New Roman" panose="02020603050405020304" pitchFamily="18" charset="0"/>
              </a:rPr>
              <a:t>' column</a:t>
            </a:r>
          </a:p>
          <a:p>
            <a:endParaRPr lang="en-US" sz="1800" b="1" i="1" kern="100" dirty="0">
              <a:effectLst/>
              <a:latin typeface="+mj-lt"/>
              <a:ea typeface="Aptos" panose="020B0004020202020204" pitchFamily="34" charset="0"/>
              <a:cs typeface="Times New Roman" panose="02020603050405020304" pitchFamily="18" charset="0"/>
            </a:endParaRPr>
          </a:p>
          <a:p>
            <a:endParaRPr lang="en-US" dirty="0"/>
          </a:p>
          <a:p>
            <a:endParaRPr lang="en-US" dirty="0"/>
          </a:p>
          <a:p>
            <a:endParaRPr lang="en-US" dirty="0"/>
          </a:p>
          <a:p>
            <a:r>
              <a:rPr lang="en-US" sz="1800" b="1" i="1" kern="100" dirty="0">
                <a:effectLst/>
                <a:latin typeface="+mj-lt"/>
                <a:ea typeface="Aptos" panose="020B0004020202020204" pitchFamily="34" charset="0"/>
                <a:cs typeface="Times New Roman" panose="02020603050405020304" pitchFamily="18" charset="0"/>
              </a:rPr>
              <a:t>Filter rows where gender is "Male" and count combinations of </a:t>
            </a:r>
            <a:r>
              <a:rPr lang="en-US" sz="1800" b="1" i="1" kern="100" dirty="0" err="1">
                <a:effectLst/>
                <a:latin typeface="+mj-lt"/>
                <a:ea typeface="Aptos" panose="020B0004020202020204" pitchFamily="34" charset="0"/>
                <a:cs typeface="Times New Roman" panose="02020603050405020304" pitchFamily="18" charset="0"/>
              </a:rPr>
              <a:t>InternetService</a:t>
            </a:r>
            <a:r>
              <a:rPr lang="en-US" sz="1800" b="1" i="1" kern="100" dirty="0">
                <a:effectLst/>
                <a:latin typeface="+mj-lt"/>
                <a:ea typeface="Aptos" panose="020B0004020202020204" pitchFamily="34" charset="0"/>
                <a:cs typeface="Times New Roman" panose="02020603050405020304" pitchFamily="18" charset="0"/>
              </a:rPr>
              <a:t> and Churn</a:t>
            </a:r>
          </a:p>
          <a:p>
            <a:endParaRPr lang="en-US" sz="1800" b="1" i="1" kern="100" dirty="0">
              <a:effectLst/>
              <a:latin typeface="+mj-lt"/>
              <a:ea typeface="Aptos" panose="020B0004020202020204" pitchFamily="34" charset="0"/>
              <a:cs typeface="Times New Roman" panose="02020603050405020304" pitchFamily="18" charset="0"/>
            </a:endParaRPr>
          </a:p>
          <a:p>
            <a:endParaRPr lang="en-US" dirty="0"/>
          </a:p>
        </p:txBody>
      </p:sp>
      <p:sp>
        <p:nvSpPr>
          <p:cNvPr id="3" name="Text Placeholder 2">
            <a:extLst>
              <a:ext uri="{FF2B5EF4-FFF2-40B4-BE49-F238E27FC236}">
                <a16:creationId xmlns:a16="http://schemas.microsoft.com/office/drawing/2014/main" id="{0565F724-F945-BC7B-D017-F413CD5B4E85}"/>
              </a:ext>
            </a:extLst>
          </p:cNvPr>
          <p:cNvSpPr>
            <a:spLocks noGrp="1"/>
          </p:cNvSpPr>
          <p:nvPr>
            <p:ph type="body" sz="half" idx="2"/>
          </p:nvPr>
        </p:nvSpPr>
        <p:spPr>
          <a:xfrm>
            <a:off x="6231467" y="86061"/>
            <a:ext cx="5393266" cy="5486400"/>
          </a:xfrm>
        </p:spPr>
        <p:txBody>
          <a:bodyPr/>
          <a:lstStyle/>
          <a:p>
            <a:endParaRPr lang="en-US" sz="1800" b="1" i="1" kern="100" dirty="0">
              <a:effectLst/>
              <a:latin typeface="+mj-lt"/>
              <a:ea typeface="Aptos" panose="020B0004020202020204" pitchFamily="34" charset="0"/>
              <a:cs typeface="Times New Roman" panose="02020603050405020304" pitchFamily="18" charset="0"/>
            </a:endParaRPr>
          </a:p>
          <a:p>
            <a:endParaRPr lang="en-US" sz="1800" b="1" i="1" kern="100" dirty="0">
              <a:latin typeface="+mj-lt"/>
              <a:ea typeface="Aptos" panose="020B0004020202020204" pitchFamily="34" charset="0"/>
              <a:cs typeface="Times New Roman" panose="02020603050405020304" pitchFamily="18" charset="0"/>
            </a:endParaRPr>
          </a:p>
          <a:p>
            <a:r>
              <a:rPr lang="en-US" sz="1800" b="1" i="1" kern="100" dirty="0">
                <a:effectLst/>
                <a:latin typeface="+mj-lt"/>
                <a:ea typeface="Aptos" panose="020B0004020202020204" pitchFamily="34" charset="0"/>
                <a:cs typeface="Times New Roman" panose="02020603050405020304" pitchFamily="18" charset="0"/>
              </a:rPr>
              <a:t>Filter rows where gender is ”Female" and count combinations of </a:t>
            </a:r>
            <a:r>
              <a:rPr lang="en-US" sz="1800" b="1" i="1" kern="100" dirty="0" err="1">
                <a:effectLst/>
                <a:latin typeface="+mj-lt"/>
                <a:ea typeface="Aptos" panose="020B0004020202020204" pitchFamily="34" charset="0"/>
                <a:cs typeface="Times New Roman" panose="02020603050405020304" pitchFamily="18" charset="0"/>
              </a:rPr>
              <a:t>InternetService</a:t>
            </a:r>
            <a:r>
              <a:rPr lang="en-US" sz="1800" b="1" i="1" kern="100" dirty="0">
                <a:effectLst/>
                <a:latin typeface="+mj-lt"/>
                <a:ea typeface="Aptos" panose="020B0004020202020204" pitchFamily="34" charset="0"/>
                <a:cs typeface="Times New Roman" panose="02020603050405020304" pitchFamily="18" charset="0"/>
              </a:rPr>
              <a:t> and Churn</a:t>
            </a:r>
          </a:p>
          <a:p>
            <a:endParaRPr lang="en-US" dirty="0"/>
          </a:p>
          <a:p>
            <a:endParaRPr lang="en-US" dirty="0"/>
          </a:p>
        </p:txBody>
      </p:sp>
      <p:pic>
        <p:nvPicPr>
          <p:cNvPr id="5" name="Picture 4" descr="A close-up of a sign&#10;&#10;Description automatically generated">
            <a:extLst>
              <a:ext uri="{FF2B5EF4-FFF2-40B4-BE49-F238E27FC236}">
                <a16:creationId xmlns:a16="http://schemas.microsoft.com/office/drawing/2014/main" id="{586EA615-6242-BA09-8824-30C112EE7257}"/>
              </a:ext>
            </a:extLst>
          </p:cNvPr>
          <p:cNvPicPr>
            <a:picLocks noChangeAspect="1"/>
          </p:cNvPicPr>
          <p:nvPr/>
        </p:nvPicPr>
        <p:blipFill>
          <a:blip r:embed="rId2"/>
          <a:stretch>
            <a:fillRect/>
          </a:stretch>
        </p:blipFill>
        <p:spPr>
          <a:xfrm>
            <a:off x="457717" y="784262"/>
            <a:ext cx="5410200" cy="78740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1BAA6440-903B-C811-2080-9987612AFDDB}"/>
              </a:ext>
            </a:extLst>
          </p:cNvPr>
          <p:cNvPicPr>
            <a:picLocks noChangeAspect="1"/>
          </p:cNvPicPr>
          <p:nvPr/>
        </p:nvPicPr>
        <p:blipFill>
          <a:blip r:embed="rId3"/>
          <a:stretch>
            <a:fillRect/>
          </a:stretch>
        </p:blipFill>
        <p:spPr>
          <a:xfrm>
            <a:off x="419100" y="2829261"/>
            <a:ext cx="5541434" cy="224790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B3EFFAFB-98C9-D44E-3B26-3054CE20BE73}"/>
              </a:ext>
            </a:extLst>
          </p:cNvPr>
          <p:cNvPicPr>
            <a:picLocks noChangeAspect="1"/>
          </p:cNvPicPr>
          <p:nvPr/>
        </p:nvPicPr>
        <p:blipFill>
          <a:blip r:embed="rId4"/>
          <a:stretch>
            <a:fillRect/>
          </a:stretch>
        </p:blipFill>
        <p:spPr>
          <a:xfrm>
            <a:off x="6273800" y="2140921"/>
            <a:ext cx="5499100" cy="2108200"/>
          </a:xfrm>
          <a:prstGeom prst="rect">
            <a:avLst/>
          </a:prstGeom>
        </p:spPr>
      </p:pic>
    </p:spTree>
    <p:extLst>
      <p:ext uri="{BB962C8B-B14F-4D97-AF65-F5344CB8AC3E}">
        <p14:creationId xmlns:p14="http://schemas.microsoft.com/office/powerpoint/2010/main" val="1297986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5620B-FB28-3BF2-EECA-A97CB3E81715}"/>
              </a:ext>
            </a:extLst>
          </p:cNvPr>
          <p:cNvSpPr>
            <a:spLocks noGrp="1"/>
          </p:cNvSpPr>
          <p:nvPr>
            <p:ph idx="1"/>
          </p:nvPr>
        </p:nvSpPr>
        <p:spPr>
          <a:xfrm>
            <a:off x="457717" y="107575"/>
            <a:ext cx="5393266" cy="5550947"/>
          </a:xfrm>
        </p:spPr>
        <p:txBody>
          <a:bodyPr>
            <a:normAutofit fontScale="92500" lnSpcReduction="10000"/>
          </a:bodyPr>
          <a:lstStyle/>
          <a:p>
            <a:r>
              <a:rPr lang="en-US" sz="1800" b="1" i="1" dirty="0">
                <a:latin typeface="+mj-lt"/>
              </a:rPr>
              <a:t>  </a:t>
            </a:r>
            <a:r>
              <a:rPr lang="en-US" sz="1900" b="1" i="1" dirty="0">
                <a:latin typeface="+mj-lt"/>
              </a:rPr>
              <a:t>Impact of Internet Service on Churn Across Genders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500" dirty="0">
                <a:latin typeface="AkayaKanadaka" panose="02010502080401010103" pitchFamily="2" charset="77"/>
                <a:cs typeface="AkayaKanadaka" panose="02010502080401010103" pitchFamily="2" charset="77"/>
              </a:rPr>
              <a:t>Both </a:t>
            </a:r>
            <a:r>
              <a:rPr lang="en-US" sz="1500" b="1" dirty="0">
                <a:latin typeface="AkayaKanadaka" panose="02010502080401010103" pitchFamily="2" charset="77"/>
                <a:cs typeface="AkayaKanadaka" panose="02010502080401010103" pitchFamily="2" charset="77"/>
              </a:rPr>
              <a:t>males and females</a:t>
            </a:r>
            <a:r>
              <a:rPr lang="en-US" sz="1500" dirty="0">
                <a:latin typeface="AkayaKanadaka" panose="02010502080401010103" pitchFamily="2" charset="77"/>
                <a:cs typeface="AkayaKanadaka" panose="02010502080401010103" pitchFamily="2" charset="77"/>
              </a:rPr>
              <a:t> with </a:t>
            </a:r>
            <a:r>
              <a:rPr lang="en-US" sz="1500" b="1" dirty="0">
                <a:latin typeface="AkayaKanadaka" panose="02010502080401010103" pitchFamily="2" charset="77"/>
                <a:cs typeface="AkayaKanadaka" panose="02010502080401010103" pitchFamily="2" charset="77"/>
              </a:rPr>
              <a:t>Fiber Optic</a:t>
            </a:r>
            <a:r>
              <a:rPr lang="en-US" sz="1500" dirty="0">
                <a:latin typeface="AkayaKanadaka" panose="02010502080401010103" pitchFamily="2" charset="77"/>
                <a:cs typeface="AkayaKanadaka" panose="02010502080401010103" pitchFamily="2" charset="77"/>
              </a:rPr>
              <a:t> service show the </a:t>
            </a:r>
            <a:r>
              <a:rPr lang="en-US" sz="1500" b="1" dirty="0">
                <a:latin typeface="AkayaKanadaka" panose="02010502080401010103" pitchFamily="2" charset="77"/>
                <a:cs typeface="AkayaKanadaka" panose="02010502080401010103" pitchFamily="2" charset="77"/>
              </a:rPr>
              <a:t>highest churn rates</a:t>
            </a:r>
            <a:r>
              <a:rPr lang="en-US" sz="1500" dirty="0">
                <a:latin typeface="AkayaKanadaka" panose="02010502080401010103" pitchFamily="2" charset="77"/>
                <a:cs typeface="AkayaKanadaka" panose="02010502080401010103" pitchFamily="2" charset="77"/>
              </a:rPr>
              <a:t>, indicating potential dissatisfaction with this type of internet service.</a:t>
            </a:r>
          </a:p>
          <a:p>
            <a:pPr marL="285750" indent="-285750">
              <a:buFont typeface="Wingdings" pitchFamily="2" charset="2"/>
              <a:buChar char="Ø"/>
            </a:pPr>
            <a:r>
              <a:rPr lang="en-US" sz="1500" b="1" dirty="0">
                <a:latin typeface="AkayaKanadaka" panose="02010502080401010103" pitchFamily="2" charset="77"/>
                <a:cs typeface="AkayaKanadaka" panose="02010502080401010103" pitchFamily="2" charset="77"/>
              </a:rPr>
              <a:t>DSL</a:t>
            </a:r>
            <a:r>
              <a:rPr lang="en-US" sz="1500" dirty="0">
                <a:latin typeface="AkayaKanadaka" panose="02010502080401010103" pitchFamily="2" charset="77"/>
                <a:cs typeface="AkayaKanadaka" panose="02010502080401010103" pitchFamily="2" charset="77"/>
              </a:rPr>
              <a:t> users, irrespective of gender, have significantly </a:t>
            </a:r>
            <a:r>
              <a:rPr lang="en-US" sz="1500" b="1" dirty="0">
                <a:latin typeface="AkayaKanadaka" panose="02010502080401010103" pitchFamily="2" charset="77"/>
                <a:cs typeface="AkayaKanadaka" panose="02010502080401010103" pitchFamily="2" charset="77"/>
              </a:rPr>
              <a:t>lower churn rates</a:t>
            </a:r>
            <a:r>
              <a:rPr lang="en-US" sz="1500" dirty="0">
                <a:latin typeface="AkayaKanadaka" panose="02010502080401010103" pitchFamily="2" charset="77"/>
                <a:cs typeface="AkayaKanadaka" panose="02010502080401010103" pitchFamily="2" charset="77"/>
              </a:rPr>
              <a:t>, indicating it is a preferred and stable service.</a:t>
            </a:r>
            <a:endParaRPr lang="en-US" sz="15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500" dirty="0">
                <a:latin typeface="AkayaKanadaka" panose="02010502080401010103" pitchFamily="2" charset="77"/>
                <a:cs typeface="AkayaKanadaka" panose="02010502080401010103" pitchFamily="2" charset="77"/>
              </a:rPr>
              <a:t>The type of Internet service is a critical driver of churn, with Fiber Optic users exhibiting the highest churn rates. Improving the quality or affordability of Fiber Optic service could significantly reduce overall churn. Gender does not play a significant role in churn behavior.</a:t>
            </a:r>
            <a:endParaRPr lang="en-US" sz="1500" b="1" i="1" dirty="0">
              <a:latin typeface="AkayaKanadaka" panose="02010502080401010103" pitchFamily="2" charset="77"/>
              <a:cs typeface="AkayaKanadaka" panose="02010502080401010103" pitchFamily="2" charset="77"/>
            </a:endParaRPr>
          </a:p>
          <a:p>
            <a:endParaRPr lang="en-US" sz="1800" b="1" i="1" dirty="0">
              <a:latin typeface="+mj-lt"/>
            </a:endParaRPr>
          </a:p>
        </p:txBody>
      </p:sp>
      <p:sp>
        <p:nvSpPr>
          <p:cNvPr id="3" name="Text Placeholder 2">
            <a:extLst>
              <a:ext uri="{FF2B5EF4-FFF2-40B4-BE49-F238E27FC236}">
                <a16:creationId xmlns:a16="http://schemas.microsoft.com/office/drawing/2014/main" id="{D01523D3-C5F8-1901-518F-D5C95478492E}"/>
              </a:ext>
            </a:extLst>
          </p:cNvPr>
          <p:cNvSpPr>
            <a:spLocks noGrp="1"/>
          </p:cNvSpPr>
          <p:nvPr>
            <p:ph type="body" sz="half" idx="2"/>
          </p:nvPr>
        </p:nvSpPr>
        <p:spPr>
          <a:xfrm>
            <a:off x="6231467" y="107575"/>
            <a:ext cx="5393266" cy="5550947"/>
          </a:xfrm>
        </p:spPr>
        <p:txBody>
          <a:bodyPr>
            <a:normAutofit/>
          </a:bodyPr>
          <a:lstStyle/>
          <a:p>
            <a:r>
              <a:rPr lang="en-US" sz="1800" b="1" i="1" dirty="0">
                <a:latin typeface="+mj-lt"/>
              </a:rPr>
              <a:t>                         Dependents and Churn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without dependents (</a:t>
            </a:r>
            <a:r>
              <a:rPr lang="en-US" sz="1400" b="1" dirty="0">
                <a:latin typeface="AkayaKanadaka" panose="02010502080401010103" pitchFamily="2" charset="77"/>
                <a:cs typeface="AkayaKanadaka" panose="02010502080401010103" pitchFamily="2" charset="77"/>
              </a:rPr>
              <a:t>"No"</a:t>
            </a:r>
            <a:r>
              <a:rPr lang="en-US" sz="1400" dirty="0">
                <a:latin typeface="AkayaKanadaka" panose="02010502080401010103" pitchFamily="2" charset="77"/>
                <a:cs typeface="AkayaKanadaka" panose="02010502080401010103" pitchFamily="2" charset="77"/>
              </a:rPr>
              <a:t>) have significantly higher churn rates compared to those with dependents (</a:t>
            </a:r>
            <a:r>
              <a:rPr lang="en-US" sz="1400" b="1" dirty="0">
                <a:latin typeface="AkayaKanadaka" panose="02010502080401010103" pitchFamily="2" charset="77"/>
                <a:cs typeface="AkayaKanadaka" panose="02010502080401010103" pitchFamily="2" charset="77"/>
              </a:rPr>
              <a:t>"Yes"</a:t>
            </a:r>
            <a:r>
              <a:rPr lang="en-US" sz="1400" dirty="0">
                <a:latin typeface="AkayaKanadaka" panose="02010502080401010103" pitchFamily="2" charset="77"/>
                <a:cs typeface="AkayaKanadaka" panose="02010502080401010103" pitchFamily="2" charset="77"/>
              </a:rPr>
              <a: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dependents are more likely to stay, suggesting dependents could indicate stability or commitment to the service.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without dependents are more likely to churn. Tailored retention strategies targeting this group, such as flexible plans or incentives, could reduce overall churn.</a:t>
            </a:r>
            <a:endParaRPr lang="en-US" sz="1400" b="1" i="1" dirty="0">
              <a:latin typeface="AkayaKanadaka" panose="02010502080401010103" pitchFamily="2" charset="77"/>
              <a:cs typeface="AkayaKanadaka" panose="02010502080401010103" pitchFamily="2" charset="77"/>
            </a:endParaRPr>
          </a:p>
        </p:txBody>
      </p:sp>
      <p:pic>
        <p:nvPicPr>
          <p:cNvPr id="5" name="Picture 4" descr="A graph of different colored bars&#10;&#10;Description automatically generated">
            <a:extLst>
              <a:ext uri="{FF2B5EF4-FFF2-40B4-BE49-F238E27FC236}">
                <a16:creationId xmlns:a16="http://schemas.microsoft.com/office/drawing/2014/main" id="{2FF9AEBD-46F0-7FAD-7051-0E4257DFE727}"/>
              </a:ext>
            </a:extLst>
          </p:cNvPr>
          <p:cNvPicPr>
            <a:picLocks noChangeAspect="1"/>
          </p:cNvPicPr>
          <p:nvPr/>
        </p:nvPicPr>
        <p:blipFill>
          <a:blip r:embed="rId2"/>
          <a:stretch>
            <a:fillRect/>
          </a:stretch>
        </p:blipFill>
        <p:spPr>
          <a:xfrm>
            <a:off x="972671" y="474309"/>
            <a:ext cx="4072666" cy="2810835"/>
          </a:xfrm>
          <a:prstGeom prst="rect">
            <a:avLst/>
          </a:prstGeom>
        </p:spPr>
      </p:pic>
      <p:pic>
        <p:nvPicPr>
          <p:cNvPr id="7" name="Picture 6" descr="A purple and pink lines&#10;&#10;Description automatically generated">
            <a:extLst>
              <a:ext uri="{FF2B5EF4-FFF2-40B4-BE49-F238E27FC236}">
                <a16:creationId xmlns:a16="http://schemas.microsoft.com/office/drawing/2014/main" id="{812F8FBD-7C92-9D4A-66E2-10A74E9FBBB1}"/>
              </a:ext>
            </a:extLst>
          </p:cNvPr>
          <p:cNvPicPr>
            <a:picLocks noChangeAspect="1"/>
          </p:cNvPicPr>
          <p:nvPr/>
        </p:nvPicPr>
        <p:blipFill>
          <a:blip r:embed="rId3"/>
          <a:stretch>
            <a:fillRect/>
          </a:stretch>
        </p:blipFill>
        <p:spPr>
          <a:xfrm>
            <a:off x="7323042" y="474309"/>
            <a:ext cx="3896287" cy="2838961"/>
          </a:xfrm>
          <a:prstGeom prst="rect">
            <a:avLst/>
          </a:prstGeom>
        </p:spPr>
      </p:pic>
    </p:spTree>
    <p:extLst>
      <p:ext uri="{BB962C8B-B14F-4D97-AF65-F5344CB8AC3E}">
        <p14:creationId xmlns:p14="http://schemas.microsoft.com/office/powerpoint/2010/main" val="295620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90B0B-196A-5479-8863-F9748678727B}"/>
              </a:ext>
            </a:extLst>
          </p:cNvPr>
          <p:cNvSpPr>
            <a:spLocks noGrp="1"/>
          </p:cNvSpPr>
          <p:nvPr>
            <p:ph idx="1"/>
          </p:nvPr>
        </p:nvSpPr>
        <p:spPr>
          <a:xfrm>
            <a:off x="457717" y="86061"/>
            <a:ext cx="5393266" cy="5572461"/>
          </a:xfrm>
        </p:spPr>
        <p:txBody>
          <a:bodyPr>
            <a:normAutofit/>
          </a:bodyPr>
          <a:lstStyle/>
          <a:p>
            <a:r>
              <a:rPr lang="en-US" sz="1800" b="1" i="1" dirty="0">
                <a:latin typeface="+mj-lt"/>
              </a:rPr>
              <a:t>                  Partner Status and Churn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400" dirty="0"/>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without partners (</a:t>
            </a:r>
            <a:r>
              <a:rPr lang="en-US" sz="1400" b="1" dirty="0">
                <a:latin typeface="AkayaKanadaka" panose="02010502080401010103" pitchFamily="2" charset="77"/>
                <a:cs typeface="AkayaKanadaka" panose="02010502080401010103" pitchFamily="2" charset="77"/>
              </a:rPr>
              <a:t>"No"</a:t>
            </a:r>
            <a:r>
              <a:rPr lang="en-US" sz="1400" dirty="0">
                <a:latin typeface="AkayaKanadaka" panose="02010502080401010103" pitchFamily="2" charset="77"/>
                <a:cs typeface="AkayaKanadaka" panose="02010502080401010103" pitchFamily="2" charset="77"/>
              </a:rPr>
              <a:t>) exhibit higher churn rates compared to those with partners (</a:t>
            </a:r>
            <a:r>
              <a:rPr lang="en-US" sz="1400" b="1" dirty="0">
                <a:latin typeface="AkayaKanadaka" panose="02010502080401010103" pitchFamily="2" charset="77"/>
                <a:cs typeface="AkayaKanadaka" panose="02010502080401010103" pitchFamily="2" charset="77"/>
              </a:rPr>
              <a:t>"Yes"</a:t>
            </a:r>
            <a:r>
              <a:rPr lang="en-US" sz="1400" dirty="0">
                <a:latin typeface="AkayaKanadaka" panose="02010502080401010103" pitchFamily="2" charset="77"/>
                <a:cs typeface="AkayaKanadaka" panose="02010502080401010103" pitchFamily="2" charset="77"/>
              </a:rPr>
              <a: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partners are more likely to stay, indicating they may have more stability or loyalty towards the service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without partners are at a higher risk of churn. Offering personalized plans or retention incentives targeted at these customers may help improve retention rates.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D4804377-6239-EEDF-44C9-E4264D44AAA9}"/>
              </a:ext>
            </a:extLst>
          </p:cNvPr>
          <p:cNvSpPr>
            <a:spLocks noGrp="1"/>
          </p:cNvSpPr>
          <p:nvPr>
            <p:ph type="body" sz="half" idx="2"/>
          </p:nvPr>
        </p:nvSpPr>
        <p:spPr>
          <a:xfrm>
            <a:off x="6231467" y="86061"/>
            <a:ext cx="5393266" cy="5572461"/>
          </a:xfrm>
        </p:spPr>
        <p:txBody>
          <a:bodyPr>
            <a:normAutofit/>
          </a:bodyPr>
          <a:lstStyle/>
          <a:p>
            <a:r>
              <a:rPr lang="en-US" sz="1800" b="1" i="1" dirty="0">
                <a:latin typeface="+mj-lt"/>
              </a:rPr>
              <a:t>                       Impact of Online Security on Churn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who do not have </a:t>
            </a:r>
            <a:r>
              <a:rPr lang="en-US" sz="1400" b="1" dirty="0">
                <a:latin typeface="AkayaKanadaka" panose="02010502080401010103" pitchFamily="2" charset="77"/>
                <a:cs typeface="AkayaKanadaka" panose="02010502080401010103" pitchFamily="2" charset="77"/>
              </a:rPr>
              <a:t>Online Security</a:t>
            </a:r>
            <a:r>
              <a:rPr lang="en-US" sz="1400" dirty="0">
                <a:latin typeface="AkayaKanadaka" panose="02010502080401010103" pitchFamily="2" charset="77"/>
                <a:cs typeface="AkayaKanadaka" panose="02010502080401010103" pitchFamily="2" charset="77"/>
              </a:rPr>
              <a:t> services (</a:t>
            </a:r>
            <a:r>
              <a:rPr lang="en-US" sz="1400" b="1" dirty="0">
                <a:latin typeface="AkayaKanadaka" panose="02010502080401010103" pitchFamily="2" charset="77"/>
                <a:cs typeface="AkayaKanadaka" panose="02010502080401010103" pitchFamily="2" charset="77"/>
              </a:rPr>
              <a:t>"No"</a:t>
            </a:r>
            <a:r>
              <a:rPr lang="en-US" sz="1400" dirty="0">
                <a:latin typeface="AkayaKanadaka" panose="02010502080401010103" pitchFamily="2" charset="77"/>
                <a:cs typeface="AkayaKanadaka" panose="02010502080401010103" pitchFamily="2" charset="77"/>
              </a:rPr>
              <a:t>) have significantly higher churn rates, indicating a potential dissatisfaction or perceived lack of value.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a:t>
            </a:r>
            <a:r>
              <a:rPr lang="en-US" sz="1400" b="1" dirty="0">
                <a:latin typeface="AkayaKanadaka" panose="02010502080401010103" pitchFamily="2" charset="77"/>
                <a:cs typeface="AkayaKanadaka" panose="02010502080401010103" pitchFamily="2" charset="77"/>
              </a:rPr>
              <a:t>Online Security</a:t>
            </a:r>
            <a:r>
              <a:rPr lang="en-US" sz="1400" dirty="0">
                <a:latin typeface="AkayaKanadaka" panose="02010502080401010103" pitchFamily="2" charset="77"/>
                <a:cs typeface="AkayaKanadaka" panose="02010502080401010103" pitchFamily="2" charset="77"/>
              </a:rPr>
              <a:t> (</a:t>
            </a:r>
            <a:r>
              <a:rPr lang="en-US" sz="1400" b="1" dirty="0">
                <a:latin typeface="AkayaKanadaka" panose="02010502080401010103" pitchFamily="2" charset="77"/>
                <a:cs typeface="AkayaKanadaka" panose="02010502080401010103" pitchFamily="2" charset="77"/>
              </a:rPr>
              <a:t>"Yes"</a:t>
            </a:r>
            <a:r>
              <a:rPr lang="en-US" sz="1400" dirty="0">
                <a:latin typeface="AkayaKanadaka" panose="02010502080401010103" pitchFamily="2" charset="77"/>
                <a:cs typeface="AkayaKanadaka" panose="02010502080401010103" pitchFamily="2" charset="77"/>
              </a:rPr>
              <a:t>) are less likely to churn, highlighting it as a retention-enhancing feature.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Providing or promoting Online Security services can reduce churn, as customers with this feature tend to stay longer. Targeted campaigns to upsell this service could improve retention.</a:t>
            </a:r>
            <a:endParaRPr lang="en-US" sz="1400" b="1" i="1" dirty="0">
              <a:latin typeface="AkayaKanadaka" panose="02010502080401010103" pitchFamily="2" charset="77"/>
              <a:cs typeface="AkayaKanadaka" panose="02010502080401010103" pitchFamily="2" charset="77"/>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p:txBody>
      </p:sp>
      <p:pic>
        <p:nvPicPr>
          <p:cNvPr id="5" name="Picture 4">
            <a:extLst>
              <a:ext uri="{FF2B5EF4-FFF2-40B4-BE49-F238E27FC236}">
                <a16:creationId xmlns:a16="http://schemas.microsoft.com/office/drawing/2014/main" id="{1E561850-4EF8-F1D8-84A4-F1475F3D3AF6}"/>
              </a:ext>
            </a:extLst>
          </p:cNvPr>
          <p:cNvPicPr>
            <a:picLocks noChangeAspect="1"/>
          </p:cNvPicPr>
          <p:nvPr/>
        </p:nvPicPr>
        <p:blipFill>
          <a:blip r:embed="rId2"/>
          <a:stretch>
            <a:fillRect/>
          </a:stretch>
        </p:blipFill>
        <p:spPr>
          <a:xfrm>
            <a:off x="736003" y="450401"/>
            <a:ext cx="4682391" cy="2591323"/>
          </a:xfrm>
          <a:prstGeom prst="rect">
            <a:avLst/>
          </a:prstGeom>
        </p:spPr>
      </p:pic>
      <p:pic>
        <p:nvPicPr>
          <p:cNvPr id="7" name="Picture 6" descr="A purple and pink chart&#10;&#10;Description automatically generated with medium confidence">
            <a:extLst>
              <a:ext uri="{FF2B5EF4-FFF2-40B4-BE49-F238E27FC236}">
                <a16:creationId xmlns:a16="http://schemas.microsoft.com/office/drawing/2014/main" id="{B68F7836-C2F4-BCD3-0819-DC2055D98518}"/>
              </a:ext>
            </a:extLst>
          </p:cNvPr>
          <p:cNvPicPr>
            <a:picLocks noChangeAspect="1"/>
          </p:cNvPicPr>
          <p:nvPr/>
        </p:nvPicPr>
        <p:blipFill>
          <a:blip r:embed="rId3"/>
          <a:stretch>
            <a:fillRect/>
          </a:stretch>
        </p:blipFill>
        <p:spPr>
          <a:xfrm>
            <a:off x="7438017" y="450401"/>
            <a:ext cx="3749936" cy="2732325"/>
          </a:xfrm>
          <a:prstGeom prst="rect">
            <a:avLst/>
          </a:prstGeom>
        </p:spPr>
      </p:pic>
    </p:spTree>
    <p:extLst>
      <p:ext uri="{BB962C8B-B14F-4D97-AF65-F5344CB8AC3E}">
        <p14:creationId xmlns:p14="http://schemas.microsoft.com/office/powerpoint/2010/main" val="7837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C39A4A23-AE6C-0DB7-8326-E06D6472A77F}"/>
              </a:ext>
            </a:extLst>
          </p:cNvPr>
          <p:cNvSpPr>
            <a:spLocks noGrp="1"/>
          </p:cNvSpPr>
          <p:nvPr>
            <p:ph type="title"/>
          </p:nvPr>
        </p:nvSpPr>
        <p:spPr>
          <a:xfrm>
            <a:off x="1137034" y="462579"/>
            <a:ext cx="9392421" cy="1324658"/>
          </a:xfrm>
        </p:spPr>
        <p:txBody>
          <a:bodyPr vert="horz" lIns="91440" tIns="45720" rIns="91440" bIns="45720" rtlCol="0" anchor="ctr">
            <a:normAutofit/>
          </a:bodyPr>
          <a:lstStyle/>
          <a:p>
            <a:r>
              <a:rPr lang="en-US" sz="4400" i="1" kern="1200" dirty="0">
                <a:solidFill>
                  <a:schemeClr val="tx1"/>
                </a:solidFill>
                <a:latin typeface="+mj-lt"/>
                <a:ea typeface="+mj-ea"/>
                <a:cs typeface="+mj-cs"/>
              </a:rPr>
              <a:t>                   The Problem Statement…</a:t>
            </a:r>
          </a:p>
        </p:txBody>
      </p:sp>
      <p:sp>
        <p:nvSpPr>
          <p:cNvPr id="2" name="Content Placeholder 1">
            <a:extLst>
              <a:ext uri="{FF2B5EF4-FFF2-40B4-BE49-F238E27FC236}">
                <a16:creationId xmlns:a16="http://schemas.microsoft.com/office/drawing/2014/main" id="{49771711-3EAC-8E83-641C-D3553316D2D5}"/>
              </a:ext>
            </a:extLst>
          </p:cNvPr>
          <p:cNvSpPr>
            <a:spLocks noGrp="1"/>
          </p:cNvSpPr>
          <p:nvPr>
            <p:ph idx="13"/>
          </p:nvPr>
        </p:nvSpPr>
        <p:spPr>
          <a:xfrm>
            <a:off x="1137034" y="2198362"/>
            <a:ext cx="4958966" cy="3917773"/>
          </a:xfrm>
        </p:spPr>
        <p:txBody>
          <a:bodyPr vert="horz" lIns="91440" tIns="45720" rIns="91440" bIns="45720" rtlCol="0">
            <a:normAutofit/>
          </a:bodyPr>
          <a:lstStyle/>
          <a:p>
            <a:pPr marL="457200" indent="-342900">
              <a:buFont typeface="Wingdings" pitchFamily="2" charset="2"/>
              <a:buChar char="ü"/>
            </a:pPr>
            <a:r>
              <a:rPr lang="en-US" sz="2000" dirty="0">
                <a:solidFill>
                  <a:schemeClr val="tx1"/>
                </a:solidFill>
                <a:latin typeface="AkayaKanadaka" panose="02010502080401010103" pitchFamily="2" charset="77"/>
                <a:cs typeface="AkayaKanadaka" panose="02010502080401010103" pitchFamily="2" charset="77"/>
              </a:rPr>
              <a:t>Our fascinating motto is to predict the root causes / main reasons of the CUSTOMER EXIT (Churn) from one telecom industry and entry to other industries.</a:t>
            </a:r>
          </a:p>
          <a:p>
            <a:pPr marL="114300"/>
            <a:endParaRPr lang="en-US" sz="2000" dirty="0">
              <a:solidFill>
                <a:schemeClr val="tx1"/>
              </a:solidFill>
              <a:latin typeface="AkayaKanadaka" panose="02010502080401010103" pitchFamily="2" charset="77"/>
              <a:cs typeface="AkayaKanadaka" panose="02010502080401010103" pitchFamily="2" charset="77"/>
            </a:endParaRPr>
          </a:p>
          <a:p>
            <a:pPr marL="457200" indent="-342900">
              <a:buFont typeface="Wingdings" pitchFamily="2" charset="2"/>
              <a:buChar char="ü"/>
            </a:pPr>
            <a:r>
              <a:rPr lang="en-US" sz="2000" dirty="0">
                <a:solidFill>
                  <a:schemeClr val="tx1"/>
                </a:solidFill>
                <a:latin typeface="AkayaKanadaka" panose="02010502080401010103" pitchFamily="2" charset="77"/>
                <a:cs typeface="AkayaKanadaka" panose="02010502080401010103" pitchFamily="2" charset="77"/>
              </a:rPr>
              <a:t>The factors that strongly impact the subscriber’s exit will be found in our whole project journey using Data Visualization and Machine Learning Modeling Algorithms. So, “Churn” is our Target / Dependent feature for our project work flow.</a:t>
            </a:r>
          </a:p>
          <a:p>
            <a:pPr indent="-228600">
              <a:buFont typeface="Arial" panose="020B0604020202020204" pitchFamily="34" charset="0"/>
              <a:buChar char="•"/>
            </a:pPr>
            <a:endParaRPr lang="en-US" sz="2000" dirty="0">
              <a:solidFill>
                <a:schemeClr val="tx1"/>
              </a:solidFill>
              <a:latin typeface="+mn-lt"/>
              <a:cs typeface="+mn-cs"/>
            </a:endParaRPr>
          </a:p>
        </p:txBody>
      </p:sp>
      <p:pic>
        <p:nvPicPr>
          <p:cNvPr id="5" name="Picture 4" descr="A group of people running towards a door&#10;&#10;Description automatically generated">
            <a:extLst>
              <a:ext uri="{FF2B5EF4-FFF2-40B4-BE49-F238E27FC236}">
                <a16:creationId xmlns:a16="http://schemas.microsoft.com/office/drawing/2014/main" id="{65B77074-EB2E-0BC9-14A8-5E189BD97E83}"/>
              </a:ext>
            </a:extLst>
          </p:cNvPr>
          <p:cNvPicPr>
            <a:picLocks noChangeAspect="1"/>
          </p:cNvPicPr>
          <p:nvPr/>
        </p:nvPicPr>
        <p:blipFill>
          <a:blip r:embed="rId2"/>
          <a:stretch>
            <a:fillRect/>
          </a:stretch>
        </p:blipFill>
        <p:spPr>
          <a:xfrm>
            <a:off x="6749747" y="2801200"/>
            <a:ext cx="4788505" cy="239425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0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537A82-6381-C0CD-BFC7-2198C4233445}"/>
              </a:ext>
            </a:extLst>
          </p:cNvPr>
          <p:cNvSpPr>
            <a:spLocks noGrp="1"/>
          </p:cNvSpPr>
          <p:nvPr>
            <p:ph idx="1"/>
          </p:nvPr>
        </p:nvSpPr>
        <p:spPr>
          <a:xfrm>
            <a:off x="457717" y="107577"/>
            <a:ext cx="5393266" cy="5583218"/>
          </a:xfrm>
        </p:spPr>
        <p:txBody>
          <a:bodyPr>
            <a:normAutofit/>
          </a:bodyPr>
          <a:lstStyle/>
          <a:p>
            <a:r>
              <a:rPr lang="en-US" sz="1800" b="1" i="1" dirty="0">
                <a:latin typeface="+mj-lt"/>
              </a:rPr>
              <a:t>                 Impact of Paperless Billing on Churn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who use </a:t>
            </a:r>
            <a:r>
              <a:rPr lang="en-US" sz="1400" b="1" dirty="0">
                <a:latin typeface="AkayaKanadaka" panose="02010502080401010103" pitchFamily="2" charset="77"/>
                <a:cs typeface="AkayaKanadaka" panose="02010502080401010103" pitchFamily="2" charset="77"/>
              </a:rPr>
              <a:t>Paperless Billing</a:t>
            </a:r>
            <a:r>
              <a:rPr lang="en-US" sz="1400" dirty="0">
                <a:latin typeface="AkayaKanadaka" panose="02010502080401010103" pitchFamily="2" charset="77"/>
                <a:cs typeface="AkayaKanadaka" panose="02010502080401010103" pitchFamily="2" charset="77"/>
              </a:rPr>
              <a:t> exhibit significantly higher churn rates compared to those who do not use this option.</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who opt for traditional billing methods (</a:t>
            </a:r>
            <a:r>
              <a:rPr lang="en-US" sz="1400" b="1" dirty="0">
                <a:latin typeface="AkayaKanadaka" panose="02010502080401010103" pitchFamily="2" charset="77"/>
                <a:cs typeface="AkayaKanadaka" panose="02010502080401010103" pitchFamily="2" charset="77"/>
              </a:rPr>
              <a:t>"No"</a:t>
            </a:r>
            <a:r>
              <a:rPr lang="en-US" sz="1400" dirty="0">
                <a:latin typeface="AkayaKanadaka" panose="02010502080401010103" pitchFamily="2" charset="77"/>
                <a:cs typeface="AkayaKanadaka" panose="02010502080401010103" pitchFamily="2" charset="77"/>
              </a:rPr>
              <a:t>) have a much lower likelihood of churning, indicating a preference for conventional billing among loyal customers.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Paperless Billing is associated with higher churn rates. To reduce churn, improving the customer experience or addressing potential dissatisfaction related to Paperless Billing is crucial. Offering hybrid or customized billing solutions could help retain these customers.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BA0AF57A-EC12-6568-88FD-608E271BE2F9}"/>
              </a:ext>
            </a:extLst>
          </p:cNvPr>
          <p:cNvSpPr>
            <a:spLocks noGrp="1"/>
          </p:cNvSpPr>
          <p:nvPr>
            <p:ph type="body" sz="half" idx="2"/>
          </p:nvPr>
        </p:nvSpPr>
        <p:spPr>
          <a:xfrm>
            <a:off x="6231467" y="107577"/>
            <a:ext cx="5393266" cy="5583218"/>
          </a:xfrm>
        </p:spPr>
        <p:txBody>
          <a:bodyPr>
            <a:normAutofit/>
          </a:bodyPr>
          <a:lstStyle/>
          <a:p>
            <a:r>
              <a:rPr lang="en-US" sz="1800" b="1" i="1" dirty="0">
                <a:latin typeface="+mj-lt"/>
              </a:rPr>
              <a:t>                   Role of Tech Support in Reducing Churn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who do not have </a:t>
            </a:r>
            <a:r>
              <a:rPr lang="en-US" sz="1400" b="1" dirty="0">
                <a:latin typeface="AkayaKanadaka" panose="02010502080401010103" pitchFamily="2" charset="77"/>
                <a:cs typeface="AkayaKanadaka" panose="02010502080401010103" pitchFamily="2" charset="77"/>
              </a:rPr>
              <a:t>Tech Support</a:t>
            </a:r>
            <a:r>
              <a:rPr lang="en-US" sz="1400" dirty="0">
                <a:latin typeface="AkayaKanadaka" panose="02010502080401010103" pitchFamily="2" charset="77"/>
                <a:cs typeface="AkayaKanadaka" panose="02010502080401010103" pitchFamily="2" charset="77"/>
              </a:rPr>
              <a:t> (</a:t>
            </a:r>
            <a:r>
              <a:rPr lang="en-US" sz="1400" b="1" dirty="0">
                <a:latin typeface="AkayaKanadaka" panose="02010502080401010103" pitchFamily="2" charset="77"/>
                <a:cs typeface="AkayaKanadaka" panose="02010502080401010103" pitchFamily="2" charset="77"/>
              </a:rPr>
              <a:t>"No"</a:t>
            </a:r>
            <a:r>
              <a:rPr lang="en-US" sz="1400" dirty="0">
                <a:latin typeface="AkayaKanadaka" panose="02010502080401010103" pitchFamily="2" charset="77"/>
                <a:cs typeface="AkayaKanadaka" panose="02010502080401010103" pitchFamily="2" charset="77"/>
              </a:rPr>
              <a:t>) show significantly higher churn rates, indicating a lack of support may lead to dissatisfaction.</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a:t>
            </a:r>
            <a:r>
              <a:rPr lang="en-US" sz="1400" b="1" dirty="0">
                <a:latin typeface="AkayaKanadaka" panose="02010502080401010103" pitchFamily="2" charset="77"/>
                <a:cs typeface="AkayaKanadaka" panose="02010502080401010103" pitchFamily="2" charset="77"/>
              </a:rPr>
              <a:t>Tech Support</a:t>
            </a:r>
            <a:r>
              <a:rPr lang="en-US" sz="1400" dirty="0">
                <a:latin typeface="AkayaKanadaka" panose="02010502080401010103" pitchFamily="2" charset="77"/>
                <a:cs typeface="AkayaKanadaka" panose="02010502080401010103" pitchFamily="2" charset="77"/>
              </a:rPr>
              <a:t> (</a:t>
            </a:r>
            <a:r>
              <a:rPr lang="en-US" sz="1400" b="1" dirty="0">
                <a:latin typeface="AkayaKanadaka" panose="02010502080401010103" pitchFamily="2" charset="77"/>
                <a:cs typeface="AkayaKanadaka" panose="02010502080401010103" pitchFamily="2" charset="77"/>
              </a:rPr>
              <a:t>"Yes"</a:t>
            </a:r>
            <a:r>
              <a:rPr lang="en-US" sz="1400" dirty="0">
                <a:latin typeface="AkayaKanadaka" panose="02010502080401010103" pitchFamily="2" charset="77"/>
                <a:cs typeface="AkayaKanadaka" panose="02010502080401010103" pitchFamily="2" charset="77"/>
              </a:rPr>
              <a:t>) are much less likely to churn, showcasing its positive impact on retention.</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Tech Support availability plays a crucial role in reducing churn. Encouraging customers to subscribe to Tech Support or bundling it with other services could improve customer satisfaction and retention.</a:t>
            </a:r>
            <a:endParaRPr lang="en-US" sz="1400" b="1" i="1" dirty="0">
              <a:latin typeface="AkayaKanadaka" panose="02010502080401010103" pitchFamily="2" charset="77"/>
              <a:cs typeface="AkayaKanadaka" panose="02010502080401010103" pitchFamily="2" charset="77"/>
            </a:endParaRPr>
          </a:p>
        </p:txBody>
      </p:sp>
      <p:pic>
        <p:nvPicPr>
          <p:cNvPr id="5" name="Picture 4" descr="A red and yellow lines&#10;&#10;Description automatically generated">
            <a:extLst>
              <a:ext uri="{FF2B5EF4-FFF2-40B4-BE49-F238E27FC236}">
                <a16:creationId xmlns:a16="http://schemas.microsoft.com/office/drawing/2014/main" id="{AD93DFE8-2D33-25C4-A6CF-FB5F3C384DF4}"/>
              </a:ext>
            </a:extLst>
          </p:cNvPr>
          <p:cNvPicPr>
            <a:picLocks noChangeAspect="1"/>
          </p:cNvPicPr>
          <p:nvPr/>
        </p:nvPicPr>
        <p:blipFill>
          <a:blip r:embed="rId2"/>
          <a:stretch>
            <a:fillRect/>
          </a:stretch>
        </p:blipFill>
        <p:spPr>
          <a:xfrm>
            <a:off x="761163" y="474383"/>
            <a:ext cx="4682207" cy="2205309"/>
          </a:xfrm>
          <a:prstGeom prst="rect">
            <a:avLst/>
          </a:prstGeom>
        </p:spPr>
      </p:pic>
      <p:pic>
        <p:nvPicPr>
          <p:cNvPr id="7" name="Picture 6" descr="A blue and pink lines&#10;&#10;Description automatically generated">
            <a:extLst>
              <a:ext uri="{FF2B5EF4-FFF2-40B4-BE49-F238E27FC236}">
                <a16:creationId xmlns:a16="http://schemas.microsoft.com/office/drawing/2014/main" id="{811F552B-9B06-3C8A-74DB-59C0E0F9AC6B}"/>
              </a:ext>
            </a:extLst>
          </p:cNvPr>
          <p:cNvPicPr>
            <a:picLocks noChangeAspect="1"/>
          </p:cNvPicPr>
          <p:nvPr/>
        </p:nvPicPr>
        <p:blipFill>
          <a:blip r:embed="rId3"/>
          <a:stretch>
            <a:fillRect/>
          </a:stretch>
        </p:blipFill>
        <p:spPr>
          <a:xfrm>
            <a:off x="7217560" y="474383"/>
            <a:ext cx="4088728" cy="2677608"/>
          </a:xfrm>
          <a:prstGeom prst="rect">
            <a:avLst/>
          </a:prstGeom>
        </p:spPr>
      </p:pic>
    </p:spTree>
    <p:extLst>
      <p:ext uri="{BB962C8B-B14F-4D97-AF65-F5344CB8AC3E}">
        <p14:creationId xmlns:p14="http://schemas.microsoft.com/office/powerpoint/2010/main" val="148997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B42E7C-C3B1-319F-585A-E08398F00CB7}"/>
              </a:ext>
            </a:extLst>
          </p:cNvPr>
          <p:cNvSpPr>
            <a:spLocks noGrp="1"/>
          </p:cNvSpPr>
          <p:nvPr>
            <p:ph idx="1"/>
          </p:nvPr>
        </p:nvSpPr>
        <p:spPr>
          <a:xfrm>
            <a:off x="457717" y="96819"/>
            <a:ext cx="5393266" cy="5583219"/>
          </a:xfrm>
        </p:spPr>
        <p:txBody>
          <a:bodyPr>
            <a:normAutofit/>
          </a:bodyPr>
          <a:lstStyle/>
          <a:p>
            <a:r>
              <a:rPr lang="en-US" sz="1800" b="1" i="1" dirty="0">
                <a:latin typeface="+mj-lt"/>
              </a:rPr>
              <a:t>                 Phone Service and Churn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Almost all customers have opted for </a:t>
            </a:r>
            <a:r>
              <a:rPr lang="en-US" sz="1400" b="1" dirty="0">
                <a:latin typeface="AkayaKanadaka" panose="02010502080401010103" pitchFamily="2" charset="77"/>
                <a:cs typeface="AkayaKanadaka" panose="02010502080401010103" pitchFamily="2" charset="77"/>
              </a:rPr>
              <a:t>Phone Service</a:t>
            </a:r>
            <a:r>
              <a:rPr lang="en-US" sz="1400" dirty="0">
                <a:latin typeface="AkayaKanadaka" panose="02010502080401010103" pitchFamily="2" charset="77"/>
                <a:cs typeface="AkayaKanadaka" panose="02010502080401010103" pitchFamily="2" charset="77"/>
              </a:rPr>
              <a:t>, indicating its high demand and ubiquity in the customer base.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Churn rates do not show a strong dependency on whether the customer has </a:t>
            </a:r>
            <a:r>
              <a:rPr lang="en-US" sz="1400" b="1" dirty="0">
                <a:latin typeface="AkayaKanadaka" panose="02010502080401010103" pitchFamily="2" charset="77"/>
                <a:cs typeface="AkayaKanadaka" panose="02010502080401010103" pitchFamily="2" charset="77"/>
              </a:rPr>
              <a:t>Phone Service</a:t>
            </a:r>
            <a:r>
              <a:rPr lang="en-US" sz="1400" dirty="0">
                <a:latin typeface="AkayaKanadaka" panose="02010502080401010103" pitchFamily="2" charset="77"/>
                <a:cs typeface="AkayaKanadaka" panose="02010502080401010103" pitchFamily="2" charset="77"/>
              </a:rPr>
              <a:t>, as almost all churners belong to the group with Phone Service.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Phone Service does not significantly impact churn rates, as almost all customers opt for it. Focus should instead be placed on other features like Internet Service or additional services to identify churn drivers.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4162C587-0B09-AF27-4523-1816CEC18468}"/>
              </a:ext>
            </a:extLst>
          </p:cNvPr>
          <p:cNvSpPr>
            <a:spLocks noGrp="1"/>
          </p:cNvSpPr>
          <p:nvPr>
            <p:ph type="body" sz="half" idx="2"/>
          </p:nvPr>
        </p:nvSpPr>
        <p:spPr>
          <a:xfrm>
            <a:off x="6231467" y="96819"/>
            <a:ext cx="5806340" cy="5583219"/>
          </a:xfrm>
        </p:spPr>
        <p:txBody>
          <a:bodyPr>
            <a:normAutofit/>
          </a:bodyPr>
          <a:lstStyle/>
          <a:p>
            <a:r>
              <a:rPr lang="en-US" sz="1800" b="1" i="1" dirty="0">
                <a:latin typeface="+mj-lt"/>
              </a:rPr>
              <a:t>                   Impact of Monthly Charges on Churn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higher </a:t>
            </a:r>
            <a:r>
              <a:rPr lang="en-US" sz="1400" b="1" dirty="0">
                <a:latin typeface="AkayaKanadaka" panose="02010502080401010103" pitchFamily="2" charset="77"/>
                <a:cs typeface="AkayaKanadaka" panose="02010502080401010103" pitchFamily="2" charset="77"/>
              </a:rPr>
              <a:t>Monthly Charges</a:t>
            </a:r>
            <a:r>
              <a:rPr lang="en-US" sz="1400" dirty="0">
                <a:latin typeface="AkayaKanadaka" panose="02010502080401010103" pitchFamily="2" charset="77"/>
                <a:cs typeface="AkayaKanadaka" panose="02010502080401010103" pitchFamily="2" charset="77"/>
              </a:rPr>
              <a:t> (above $75) exhibit </a:t>
            </a:r>
            <a:r>
              <a:rPr lang="en-US" sz="1400" b="1" dirty="0">
                <a:latin typeface="AkayaKanadaka" panose="02010502080401010103" pitchFamily="2" charset="77"/>
                <a:cs typeface="AkayaKanadaka" panose="02010502080401010103" pitchFamily="2" charset="77"/>
              </a:rPr>
              <a:t>increased churn rates</a:t>
            </a:r>
            <a:r>
              <a:rPr lang="en-US" sz="1400" dirty="0">
                <a:latin typeface="AkayaKanadaka" panose="02010502080401010103" pitchFamily="2" charset="77"/>
                <a:cs typeface="AkayaKanadaka" panose="02010502080401010103" pitchFamily="2" charset="77"/>
              </a:rPr>
              <a:t>, as seen from the density of churners (pink curve) in this range.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lower </a:t>
            </a:r>
            <a:r>
              <a:rPr lang="en-US" sz="1400" b="1" dirty="0">
                <a:latin typeface="AkayaKanadaka" panose="02010502080401010103" pitchFamily="2" charset="77"/>
                <a:cs typeface="AkayaKanadaka" panose="02010502080401010103" pitchFamily="2" charset="77"/>
              </a:rPr>
              <a:t>Monthly Charges</a:t>
            </a:r>
            <a:r>
              <a:rPr lang="en-US" sz="1400" dirty="0">
                <a:latin typeface="AkayaKanadaka" panose="02010502080401010103" pitchFamily="2" charset="77"/>
                <a:cs typeface="AkayaKanadaka" panose="02010502080401010103" pitchFamily="2" charset="77"/>
              </a:rPr>
              <a:t> (below $25) are less likely to churn, as churners are almost absent in this range.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High Monthly Charges are a significant factor contributing to churn. Offering discounts or customized plans for customers with higher charges can help reduce churn.</a:t>
            </a:r>
            <a:endParaRPr lang="en-US" sz="1400" b="1" i="1" dirty="0">
              <a:latin typeface="AkayaKanadaka" panose="02010502080401010103" pitchFamily="2" charset="77"/>
              <a:cs typeface="AkayaKanadaka" panose="02010502080401010103" pitchFamily="2" charset="77"/>
            </a:endParaRPr>
          </a:p>
        </p:txBody>
      </p:sp>
      <p:pic>
        <p:nvPicPr>
          <p:cNvPr id="5" name="Picture 4">
            <a:extLst>
              <a:ext uri="{FF2B5EF4-FFF2-40B4-BE49-F238E27FC236}">
                <a16:creationId xmlns:a16="http://schemas.microsoft.com/office/drawing/2014/main" id="{626BDB6D-A43D-38EF-1A5C-FBA75827D8FF}"/>
              </a:ext>
            </a:extLst>
          </p:cNvPr>
          <p:cNvPicPr>
            <a:picLocks noChangeAspect="1"/>
          </p:cNvPicPr>
          <p:nvPr/>
        </p:nvPicPr>
        <p:blipFill>
          <a:blip r:embed="rId2"/>
          <a:stretch>
            <a:fillRect/>
          </a:stretch>
        </p:blipFill>
        <p:spPr>
          <a:xfrm>
            <a:off x="1049543" y="443381"/>
            <a:ext cx="4038824" cy="2851426"/>
          </a:xfrm>
          <a:prstGeom prst="rect">
            <a:avLst/>
          </a:prstGeom>
        </p:spPr>
      </p:pic>
      <p:pic>
        <p:nvPicPr>
          <p:cNvPr id="7" name="Picture 6" descr="A graph of a number of charge&#10;&#10;Description automatically generated">
            <a:extLst>
              <a:ext uri="{FF2B5EF4-FFF2-40B4-BE49-F238E27FC236}">
                <a16:creationId xmlns:a16="http://schemas.microsoft.com/office/drawing/2014/main" id="{903373E5-9DCF-A905-BD92-B51C6FD6B4A6}"/>
              </a:ext>
            </a:extLst>
          </p:cNvPr>
          <p:cNvPicPr>
            <a:picLocks noChangeAspect="1"/>
          </p:cNvPicPr>
          <p:nvPr/>
        </p:nvPicPr>
        <p:blipFill>
          <a:blip r:embed="rId3"/>
          <a:stretch>
            <a:fillRect/>
          </a:stretch>
        </p:blipFill>
        <p:spPr>
          <a:xfrm>
            <a:off x="6691915" y="540376"/>
            <a:ext cx="5204616" cy="2116762"/>
          </a:xfrm>
          <a:prstGeom prst="rect">
            <a:avLst/>
          </a:prstGeom>
        </p:spPr>
      </p:pic>
    </p:spTree>
    <p:extLst>
      <p:ext uri="{BB962C8B-B14F-4D97-AF65-F5344CB8AC3E}">
        <p14:creationId xmlns:p14="http://schemas.microsoft.com/office/powerpoint/2010/main" val="38616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AB51F0-9DCB-41AC-46AC-183FBFEB21AA}"/>
              </a:ext>
            </a:extLst>
          </p:cNvPr>
          <p:cNvSpPr>
            <a:spLocks noGrp="1"/>
          </p:cNvSpPr>
          <p:nvPr>
            <p:ph idx="1"/>
          </p:nvPr>
        </p:nvSpPr>
        <p:spPr>
          <a:xfrm>
            <a:off x="457717" y="86061"/>
            <a:ext cx="5393266" cy="5593977"/>
          </a:xfrm>
        </p:spPr>
        <p:txBody>
          <a:bodyPr>
            <a:normAutofit/>
          </a:bodyPr>
          <a:lstStyle/>
          <a:p>
            <a:r>
              <a:rPr lang="en-US" sz="1800" b="1" i="1" dirty="0">
                <a:latin typeface="+mj-lt"/>
              </a:rPr>
              <a:t>              Churn Trends Based on Total Charges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a:t>
            </a:r>
            <a:r>
              <a:rPr lang="en-US" sz="1400" b="1" dirty="0">
                <a:latin typeface="AkayaKanadaka" panose="02010502080401010103" pitchFamily="2" charset="77"/>
                <a:cs typeface="AkayaKanadaka" panose="02010502080401010103" pitchFamily="2" charset="77"/>
              </a:rPr>
              <a:t>low Total Charges</a:t>
            </a:r>
            <a:r>
              <a:rPr lang="en-US" sz="1400" dirty="0">
                <a:latin typeface="AkayaKanadaka" panose="02010502080401010103" pitchFamily="2" charset="77"/>
                <a:cs typeface="AkayaKanadaka" panose="02010502080401010103" pitchFamily="2" charset="77"/>
              </a:rPr>
              <a:t> (near $0–$1000) are more likely to churn, as indicated by the peak of the churn density curve (pink).</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a:t>
            </a:r>
            <a:r>
              <a:rPr lang="en-US" sz="1400" b="1" dirty="0">
                <a:latin typeface="AkayaKanadaka" panose="02010502080401010103" pitchFamily="2" charset="77"/>
                <a:cs typeface="AkayaKanadaka" panose="02010502080401010103" pitchFamily="2" charset="77"/>
              </a:rPr>
              <a:t>higher Total Charges</a:t>
            </a:r>
            <a:r>
              <a:rPr lang="en-US" sz="1400" dirty="0">
                <a:latin typeface="AkayaKanadaka" panose="02010502080401010103" pitchFamily="2" charset="77"/>
                <a:cs typeface="AkayaKanadaka" panose="02010502080401010103" pitchFamily="2" charset="77"/>
              </a:rPr>
              <a:t> (above $2500) show significantly lower churn rates, suggesting long-term or higher-paying customers are more loyal.</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lower Total Charges (likely newer customers) are more prone to churn. Strengthening onboarding processes and offering incentives for early-stage customers can help reduce churn.</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8297E152-2403-5C47-7463-E02B77A5D84B}"/>
              </a:ext>
            </a:extLst>
          </p:cNvPr>
          <p:cNvSpPr>
            <a:spLocks noGrp="1"/>
          </p:cNvSpPr>
          <p:nvPr>
            <p:ph type="body" sz="half" idx="2"/>
          </p:nvPr>
        </p:nvSpPr>
        <p:spPr>
          <a:xfrm>
            <a:off x="6231467" y="86061"/>
            <a:ext cx="5881644" cy="5593977"/>
          </a:xfrm>
        </p:spPr>
        <p:txBody>
          <a:bodyPr>
            <a:normAutofit/>
          </a:bodyPr>
          <a:lstStyle/>
          <a:p>
            <a:r>
              <a:rPr lang="en-US" sz="1800" b="1" i="1" dirty="0">
                <a:latin typeface="+mj-lt"/>
              </a:rPr>
              <a:t>                       Tenure's Impact on Churn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who churn tend to have significantly </a:t>
            </a:r>
            <a:r>
              <a:rPr lang="en-US" sz="1400" b="1" dirty="0">
                <a:latin typeface="AkayaKanadaka" panose="02010502080401010103" pitchFamily="2" charset="77"/>
                <a:cs typeface="AkayaKanadaka" panose="02010502080401010103" pitchFamily="2" charset="77"/>
              </a:rPr>
              <a:t>shorter tenures</a:t>
            </a:r>
            <a:r>
              <a:rPr lang="en-US" sz="1400" dirty="0">
                <a:latin typeface="AkayaKanadaka" panose="02010502080401010103" pitchFamily="2" charset="77"/>
                <a:cs typeface="AkayaKanadaka" panose="02010502080401010103" pitchFamily="2" charset="77"/>
              </a:rPr>
              <a:t> (most below 20 months) compared to those who stay.</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Customers with longer tenures (above 40 months) are far less likely to churn, indicating loyalty grows with time.</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Short-tenure customers are more likely to churn. Improving early customer experiences and retention strategies for new customers can significantly reduce churn rates.</a:t>
            </a:r>
            <a:endParaRPr lang="en-US" sz="1400" b="1" i="1" dirty="0">
              <a:latin typeface="AkayaKanadaka" panose="02010502080401010103" pitchFamily="2" charset="77"/>
              <a:cs typeface="AkayaKanadaka" panose="02010502080401010103" pitchFamily="2" charset="77"/>
            </a:endParaRPr>
          </a:p>
        </p:txBody>
      </p:sp>
      <p:pic>
        <p:nvPicPr>
          <p:cNvPr id="5" name="Picture 4" descr="A graph showing a number of charges&#10;&#10;Description automatically generated">
            <a:extLst>
              <a:ext uri="{FF2B5EF4-FFF2-40B4-BE49-F238E27FC236}">
                <a16:creationId xmlns:a16="http://schemas.microsoft.com/office/drawing/2014/main" id="{7B905FF1-B098-254B-1A86-B3AD3E4448CE}"/>
              </a:ext>
            </a:extLst>
          </p:cNvPr>
          <p:cNvPicPr>
            <a:picLocks noChangeAspect="1"/>
          </p:cNvPicPr>
          <p:nvPr/>
        </p:nvPicPr>
        <p:blipFill>
          <a:blip r:embed="rId2"/>
          <a:stretch>
            <a:fillRect/>
          </a:stretch>
        </p:blipFill>
        <p:spPr>
          <a:xfrm>
            <a:off x="848370" y="481256"/>
            <a:ext cx="4611959" cy="2046432"/>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5457B456-6D83-B1D2-5F6A-B38EA07F77B6}"/>
              </a:ext>
            </a:extLst>
          </p:cNvPr>
          <p:cNvPicPr>
            <a:picLocks noChangeAspect="1"/>
          </p:cNvPicPr>
          <p:nvPr/>
        </p:nvPicPr>
        <p:blipFill>
          <a:blip r:embed="rId3"/>
          <a:stretch>
            <a:fillRect/>
          </a:stretch>
        </p:blipFill>
        <p:spPr>
          <a:xfrm>
            <a:off x="7154633" y="481256"/>
            <a:ext cx="4313019" cy="2434770"/>
          </a:xfrm>
          <a:prstGeom prst="rect">
            <a:avLst/>
          </a:prstGeom>
        </p:spPr>
      </p:pic>
    </p:spTree>
    <p:extLst>
      <p:ext uri="{BB962C8B-B14F-4D97-AF65-F5344CB8AC3E}">
        <p14:creationId xmlns:p14="http://schemas.microsoft.com/office/powerpoint/2010/main" val="2091388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C529A2-5065-1046-D382-8C4AE785FE8E}"/>
              </a:ext>
            </a:extLst>
          </p:cNvPr>
          <p:cNvSpPr>
            <a:spLocks noGrp="1"/>
          </p:cNvSpPr>
          <p:nvPr>
            <p:ph idx="1"/>
          </p:nvPr>
        </p:nvSpPr>
        <p:spPr>
          <a:xfrm>
            <a:off x="457717" y="86061"/>
            <a:ext cx="5393266" cy="5593977"/>
          </a:xfrm>
        </p:spPr>
        <p:txBody>
          <a:bodyPr>
            <a:normAutofit lnSpcReduction="10000"/>
          </a:bodyPr>
          <a:lstStyle/>
          <a:p>
            <a:r>
              <a:rPr lang="en-US" sz="1800" b="1" i="1" dirty="0">
                <a:latin typeface="+mj-lt"/>
              </a:rPr>
              <a:t>         Correlation Analysis of Churn and Features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Tenure</a:t>
            </a:r>
            <a:r>
              <a:rPr lang="en-US" sz="1400" dirty="0">
                <a:latin typeface="AkayaKanadaka" panose="02010502080401010103" pitchFamily="2" charset="77"/>
                <a:cs typeface="AkayaKanadaka" panose="02010502080401010103" pitchFamily="2" charset="77"/>
              </a:rPr>
              <a:t> and </a:t>
            </a:r>
            <a:r>
              <a:rPr lang="en-US" sz="1400" b="1" dirty="0">
                <a:latin typeface="AkayaKanadaka" panose="02010502080401010103" pitchFamily="2" charset="77"/>
                <a:cs typeface="AkayaKanadaka" panose="02010502080401010103" pitchFamily="2" charset="77"/>
              </a:rPr>
              <a:t>Total Charges</a:t>
            </a:r>
            <a:r>
              <a:rPr lang="en-US" sz="1400" dirty="0">
                <a:latin typeface="AkayaKanadaka" panose="02010502080401010103" pitchFamily="2" charset="77"/>
                <a:cs typeface="AkayaKanadaka" panose="02010502080401010103" pitchFamily="2" charset="77"/>
              </a:rPr>
              <a:t> show a </a:t>
            </a:r>
            <a:r>
              <a:rPr lang="en-US" sz="1400" b="1" dirty="0">
                <a:latin typeface="AkayaKanadaka" panose="02010502080401010103" pitchFamily="2" charset="77"/>
                <a:cs typeface="AkayaKanadaka" panose="02010502080401010103" pitchFamily="2" charset="77"/>
              </a:rPr>
              <a:t>strong positive correlation</a:t>
            </a:r>
            <a:r>
              <a:rPr lang="en-US" sz="1400" dirty="0">
                <a:latin typeface="AkayaKanadaka" panose="02010502080401010103" pitchFamily="2" charset="77"/>
                <a:cs typeface="AkayaKanadaka" panose="02010502080401010103" pitchFamily="2" charset="77"/>
              </a:rPr>
              <a:t> (0.83), indicating that customers with longer tenure naturally accumulate higher charges.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Contract type</a:t>
            </a:r>
            <a:r>
              <a:rPr lang="en-US" sz="1400" dirty="0">
                <a:latin typeface="AkayaKanadaka" panose="02010502080401010103" pitchFamily="2" charset="77"/>
                <a:cs typeface="AkayaKanadaka" panose="02010502080401010103" pitchFamily="2" charset="77"/>
              </a:rPr>
              <a:t> has a significant negative correlation with churn (-0.45), meaning customers with longer contracts are less likely to churn.</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Features such as contract type, tech support, and online security are strong predictors of churn, while demographic attributes like gender and age have little impact. Focus on enhancing service-related features to improve retention.</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ADA74146-4CBF-7536-0216-355D06593B08}"/>
              </a:ext>
            </a:extLst>
          </p:cNvPr>
          <p:cNvSpPr>
            <a:spLocks noGrp="1"/>
          </p:cNvSpPr>
          <p:nvPr>
            <p:ph type="body" sz="half" idx="2"/>
          </p:nvPr>
        </p:nvSpPr>
        <p:spPr>
          <a:xfrm>
            <a:off x="6231467" y="86061"/>
            <a:ext cx="5870886" cy="5593977"/>
          </a:xfrm>
        </p:spPr>
        <p:txBody>
          <a:bodyPr/>
          <a:lstStyle/>
          <a:p>
            <a:endParaRPr lang="en-US" dirty="0"/>
          </a:p>
          <a:p>
            <a:endParaRPr lang="en-US" dirty="0"/>
          </a:p>
        </p:txBody>
      </p:sp>
      <p:pic>
        <p:nvPicPr>
          <p:cNvPr id="5" name="Picture 4" descr="A diagram of numbers and a graph&#10;&#10;Description automatically generated with medium confidence">
            <a:extLst>
              <a:ext uri="{FF2B5EF4-FFF2-40B4-BE49-F238E27FC236}">
                <a16:creationId xmlns:a16="http://schemas.microsoft.com/office/drawing/2014/main" id="{26985BC1-4564-0521-807D-252473919D63}"/>
              </a:ext>
            </a:extLst>
          </p:cNvPr>
          <p:cNvPicPr>
            <a:picLocks noChangeAspect="1"/>
          </p:cNvPicPr>
          <p:nvPr/>
        </p:nvPicPr>
        <p:blipFill>
          <a:blip r:embed="rId2"/>
          <a:stretch>
            <a:fillRect/>
          </a:stretch>
        </p:blipFill>
        <p:spPr>
          <a:xfrm>
            <a:off x="1097613" y="476176"/>
            <a:ext cx="3969239" cy="284928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9328B506-C9F0-049E-5CA9-493E403A5C7C}"/>
              </a:ext>
            </a:extLst>
          </p:cNvPr>
          <p:cNvPicPr>
            <a:picLocks noChangeAspect="1"/>
          </p:cNvPicPr>
          <p:nvPr/>
        </p:nvPicPr>
        <p:blipFill>
          <a:blip r:embed="rId3"/>
          <a:stretch>
            <a:fillRect/>
          </a:stretch>
        </p:blipFill>
        <p:spPr>
          <a:xfrm>
            <a:off x="6849768" y="155654"/>
            <a:ext cx="4884514" cy="2488216"/>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277921A3-7C31-A6F1-0416-C6B4A5EED6F5}"/>
              </a:ext>
            </a:extLst>
          </p:cNvPr>
          <p:cNvPicPr>
            <a:picLocks noChangeAspect="1"/>
          </p:cNvPicPr>
          <p:nvPr/>
        </p:nvPicPr>
        <p:blipFill>
          <a:blip r:embed="rId4"/>
          <a:stretch>
            <a:fillRect/>
          </a:stretch>
        </p:blipFill>
        <p:spPr>
          <a:xfrm>
            <a:off x="6849767" y="2789237"/>
            <a:ext cx="4884515" cy="2582027"/>
          </a:xfrm>
          <a:prstGeom prst="rect">
            <a:avLst/>
          </a:prstGeom>
        </p:spPr>
      </p:pic>
    </p:spTree>
    <p:extLst>
      <p:ext uri="{BB962C8B-B14F-4D97-AF65-F5344CB8AC3E}">
        <p14:creationId xmlns:p14="http://schemas.microsoft.com/office/powerpoint/2010/main" val="4248134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C34FE0-A0E0-E861-AC3D-F22EF694E68F}"/>
              </a:ext>
            </a:extLst>
          </p:cNvPr>
          <p:cNvSpPr>
            <a:spLocks noGrp="1"/>
          </p:cNvSpPr>
          <p:nvPr>
            <p:ph idx="1"/>
          </p:nvPr>
        </p:nvSpPr>
        <p:spPr>
          <a:xfrm>
            <a:off x="457717" y="86061"/>
            <a:ext cx="5393266" cy="5615492"/>
          </a:xfrm>
        </p:spPr>
        <p:txBody>
          <a:bodyPr>
            <a:normAutofit/>
          </a:bodyPr>
          <a:lstStyle/>
          <a:p>
            <a:r>
              <a:rPr lang="en-US" sz="1800" b="1" i="1" dirty="0">
                <a:latin typeface="+mj-lt"/>
              </a:rPr>
              <a:t>           Customer Distribution by Monthly Charges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Most customers fall in the mid-range of </a:t>
            </a:r>
            <a:r>
              <a:rPr lang="en-US" sz="1400" b="1" dirty="0">
                <a:latin typeface="AkayaKanadaka" panose="02010502080401010103" pitchFamily="2" charset="77"/>
                <a:cs typeface="AkayaKanadaka" panose="02010502080401010103" pitchFamily="2" charset="77"/>
              </a:rPr>
              <a:t>Monthly Charges</a:t>
            </a:r>
            <a:r>
              <a:rPr lang="en-US" sz="1400" dirty="0">
                <a:latin typeface="AkayaKanadaka" panose="02010502080401010103" pitchFamily="2" charset="77"/>
                <a:cs typeface="AkayaKanadaka" panose="02010502080401010103" pitchFamily="2" charset="77"/>
              </a:rPr>
              <a:t> (around $50–$75), representing a significant portion of the customer base.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There is a notable density of customers in the lower charge range (below $25), likely representing basic plans or minimal service usage.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majority of customers are concentrated in mid-range charges, with fewer customers opting for premium plans. Strategies to upsell mid-range customers and attract low-charge customers to higher tiers could enhance revenue.</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0EAC2AF9-DED9-6190-2023-2BA16C0079A4}"/>
              </a:ext>
            </a:extLst>
          </p:cNvPr>
          <p:cNvSpPr>
            <a:spLocks noGrp="1"/>
          </p:cNvSpPr>
          <p:nvPr>
            <p:ph type="body" sz="half" idx="2"/>
          </p:nvPr>
        </p:nvSpPr>
        <p:spPr>
          <a:xfrm>
            <a:off x="6231467" y="86061"/>
            <a:ext cx="5881644" cy="5615492"/>
          </a:xfrm>
        </p:spPr>
        <p:txBody>
          <a:bodyPr>
            <a:normAutofit/>
          </a:bodyPr>
          <a:lstStyle/>
          <a:p>
            <a:r>
              <a:rPr lang="en-US" sz="1800" dirty="0">
                <a:latin typeface="+mj-lt"/>
              </a:rPr>
              <a:t>              </a:t>
            </a:r>
            <a:r>
              <a:rPr lang="en-US" sz="1800" b="1" i="1" dirty="0">
                <a:latin typeface="+mj-lt"/>
              </a:rPr>
              <a:t>Tenure Distribution and Customer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 significant number of customers have very short </a:t>
            </a:r>
            <a:r>
              <a:rPr lang="en-US" sz="1400" b="1" dirty="0">
                <a:latin typeface="AkayaKanadaka" panose="02010502080401010103" pitchFamily="2" charset="77"/>
                <a:cs typeface="AkayaKanadaka" panose="02010502080401010103" pitchFamily="2" charset="77"/>
              </a:rPr>
              <a:t>tenures</a:t>
            </a:r>
            <a:r>
              <a:rPr lang="en-US" sz="1400" dirty="0">
                <a:latin typeface="AkayaKanadaka" panose="02010502080401010103" pitchFamily="2" charset="77"/>
                <a:cs typeface="AkayaKanadaka" panose="02010502080401010103" pitchFamily="2" charset="77"/>
              </a:rPr>
              <a:t> (close to 0–10 months), indicating a large proportion of new or recently acquired customers.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density of customers in the mid-tenure range (20–50 months) is relatively low, suggesting potential drop-offs during this period.</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distribution highlights two key customer groups: new customers with high churn risk and long-tenure customers with higher loyalty. Strengthening engagement during the mid-tenure period may help retain customers and move them into the loyal segment.</a:t>
            </a:r>
            <a:endParaRPr lang="en-US" sz="1400" b="1" i="1" dirty="0">
              <a:latin typeface="AkayaKanadaka" panose="02010502080401010103" pitchFamily="2" charset="77"/>
              <a:cs typeface="AkayaKanadaka" panose="02010502080401010103" pitchFamily="2" charset="77"/>
            </a:endParaRPr>
          </a:p>
        </p:txBody>
      </p:sp>
      <p:pic>
        <p:nvPicPr>
          <p:cNvPr id="5" name="Picture 4" descr="A graph showing a blue line&#10;&#10;Description automatically generated">
            <a:extLst>
              <a:ext uri="{FF2B5EF4-FFF2-40B4-BE49-F238E27FC236}">
                <a16:creationId xmlns:a16="http://schemas.microsoft.com/office/drawing/2014/main" id="{20F68906-F4A5-9605-BEE7-CB891D5EB5EF}"/>
              </a:ext>
            </a:extLst>
          </p:cNvPr>
          <p:cNvPicPr>
            <a:picLocks noChangeAspect="1"/>
          </p:cNvPicPr>
          <p:nvPr/>
        </p:nvPicPr>
        <p:blipFill>
          <a:blip r:embed="rId2"/>
          <a:stretch>
            <a:fillRect/>
          </a:stretch>
        </p:blipFill>
        <p:spPr>
          <a:xfrm>
            <a:off x="921073" y="414170"/>
            <a:ext cx="4285627" cy="2262412"/>
          </a:xfrm>
          <a:prstGeom prst="rect">
            <a:avLst/>
          </a:prstGeom>
        </p:spPr>
      </p:pic>
      <p:pic>
        <p:nvPicPr>
          <p:cNvPr id="7" name="Picture 6" descr="A graph showing the growth of the number of points&#10;&#10;Description automatically generated with medium confidence">
            <a:extLst>
              <a:ext uri="{FF2B5EF4-FFF2-40B4-BE49-F238E27FC236}">
                <a16:creationId xmlns:a16="http://schemas.microsoft.com/office/drawing/2014/main" id="{B061BC70-EC0B-7DE6-2D74-D305417FA87C}"/>
              </a:ext>
            </a:extLst>
          </p:cNvPr>
          <p:cNvPicPr>
            <a:picLocks noChangeAspect="1"/>
          </p:cNvPicPr>
          <p:nvPr/>
        </p:nvPicPr>
        <p:blipFill>
          <a:blip r:embed="rId3"/>
          <a:stretch>
            <a:fillRect/>
          </a:stretch>
        </p:blipFill>
        <p:spPr>
          <a:xfrm>
            <a:off x="6857622" y="496507"/>
            <a:ext cx="4629333" cy="2180075"/>
          </a:xfrm>
          <a:prstGeom prst="rect">
            <a:avLst/>
          </a:prstGeom>
        </p:spPr>
      </p:pic>
    </p:spTree>
    <p:extLst>
      <p:ext uri="{BB962C8B-B14F-4D97-AF65-F5344CB8AC3E}">
        <p14:creationId xmlns:p14="http://schemas.microsoft.com/office/powerpoint/2010/main" val="49288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8DA6C3-4128-7612-3E9E-3CBAB7B76C2A}"/>
              </a:ext>
            </a:extLst>
          </p:cNvPr>
          <p:cNvSpPr>
            <a:spLocks noGrp="1"/>
          </p:cNvSpPr>
          <p:nvPr>
            <p:ph idx="1"/>
          </p:nvPr>
        </p:nvSpPr>
        <p:spPr>
          <a:xfrm>
            <a:off x="457717" y="107576"/>
            <a:ext cx="5393266" cy="5561703"/>
          </a:xfrm>
        </p:spPr>
        <p:txBody>
          <a:bodyPr>
            <a:normAutofit/>
          </a:bodyPr>
          <a:lstStyle/>
          <a:p>
            <a:r>
              <a:rPr lang="en-US" sz="1800" b="1" i="1" dirty="0">
                <a:latin typeface="+mj-lt"/>
              </a:rPr>
              <a:t>    Total Charges Distribution and Customer Segments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majority of customers are concentrated at </a:t>
            </a:r>
            <a:r>
              <a:rPr lang="en-US" sz="1400" b="1" dirty="0">
                <a:latin typeface="AkayaKanadaka" panose="02010502080401010103" pitchFamily="2" charset="77"/>
                <a:cs typeface="AkayaKanadaka" panose="02010502080401010103" pitchFamily="2" charset="77"/>
              </a:rPr>
              <a:t>low Total Charges</a:t>
            </a:r>
            <a:r>
              <a:rPr lang="en-US" sz="1400" dirty="0">
                <a:latin typeface="AkayaKanadaka" panose="02010502080401010103" pitchFamily="2" charset="77"/>
                <a:cs typeface="AkayaKanadaka" panose="02010502080401010103" pitchFamily="2" charset="77"/>
              </a:rPr>
              <a:t> (close to $0–$1000), likely representing new or short-tenure customers.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density decreases consistently as </a:t>
            </a:r>
            <a:r>
              <a:rPr lang="en-US" sz="1400" b="1" dirty="0">
                <a:latin typeface="AkayaKanadaka" panose="02010502080401010103" pitchFamily="2" charset="77"/>
                <a:cs typeface="AkayaKanadaka" panose="02010502080401010103" pitchFamily="2" charset="77"/>
              </a:rPr>
              <a:t>Total Charges</a:t>
            </a:r>
            <a:r>
              <a:rPr lang="en-US" sz="1400" dirty="0">
                <a:latin typeface="AkayaKanadaka" panose="02010502080401010103" pitchFamily="2" charset="77"/>
                <a:cs typeface="AkayaKanadaka" panose="02010502080401010103" pitchFamily="2" charset="77"/>
              </a:rPr>
              <a:t> increase, suggesting fewer customers have high cumulative spending over time.</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Total Charges are highly skewed, with most customers in the low-charge category, indicating a large base of new or less-engaged customers. Increasing engagement and upselling strategies could move more customers into the higher spending category over time.</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E6384451-DF94-C0C8-E2BA-D3BD9AD7E9FE}"/>
              </a:ext>
            </a:extLst>
          </p:cNvPr>
          <p:cNvSpPr>
            <a:spLocks noGrp="1"/>
          </p:cNvSpPr>
          <p:nvPr>
            <p:ph type="body" sz="half" idx="2"/>
          </p:nvPr>
        </p:nvSpPr>
        <p:spPr>
          <a:xfrm>
            <a:off x="6231467" y="107576"/>
            <a:ext cx="5870886" cy="5561702"/>
          </a:xfrm>
        </p:spPr>
        <p:txBody>
          <a:bodyPr>
            <a:normAutofit/>
          </a:bodyPr>
          <a:lstStyle/>
          <a:p>
            <a:r>
              <a:rPr lang="en-US" sz="1800" b="1" i="1" dirty="0">
                <a:latin typeface="+mj-lt"/>
              </a:rPr>
              <a:t>         Scaled Tenure Distribution and Customer Behavior</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tenure distribution shows a </a:t>
            </a:r>
            <a:r>
              <a:rPr lang="en-US" sz="1400" b="1" dirty="0">
                <a:latin typeface="AkayaKanadaka" panose="02010502080401010103" pitchFamily="2" charset="77"/>
                <a:cs typeface="AkayaKanadaka" panose="02010502080401010103" pitchFamily="2" charset="77"/>
              </a:rPr>
              <a:t>high density in the negative range</a:t>
            </a:r>
            <a:r>
              <a:rPr lang="en-US" sz="1400" dirty="0">
                <a:latin typeface="AkayaKanadaka" panose="02010502080401010103" pitchFamily="2" charset="77"/>
                <a:cs typeface="AkayaKanadaka" panose="02010502080401010103" pitchFamily="2" charset="77"/>
              </a:rPr>
              <a:t>, indicating that many customers are in the </a:t>
            </a:r>
            <a:r>
              <a:rPr lang="en-US" sz="1400" b="1" dirty="0">
                <a:latin typeface="AkayaKanadaka" panose="02010502080401010103" pitchFamily="2" charset="77"/>
                <a:cs typeface="AkayaKanadaka" panose="02010502080401010103" pitchFamily="2" charset="77"/>
              </a:rPr>
              <a:t>lower tenure group</a:t>
            </a:r>
            <a:r>
              <a:rPr lang="en-US" sz="1400" dirty="0">
                <a:latin typeface="AkayaKanadaka" panose="02010502080401010103" pitchFamily="2" charset="77"/>
                <a:cs typeface="AkayaKanadaka" panose="02010502080401010103" pitchFamily="2" charset="77"/>
              </a:rPr>
              <a:t> after scaling. This corresponds to shorter-tenure customers.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mid-range tenure values (centered around 0) have a lower density, suggesting a drop in customers retained for intermediate time periods.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scaled tenure distribution highlights a large group of short-tenure customers and a smaller loyal segment with longer tenures. Retention strategies should focus on bridging the gap in mid-tenure customers to move them into the loyal segment.</a:t>
            </a:r>
            <a:endParaRPr lang="en-US" sz="1400" b="1" i="1" dirty="0">
              <a:latin typeface="AkayaKanadaka" panose="02010502080401010103" pitchFamily="2" charset="77"/>
              <a:cs typeface="AkayaKanadaka" panose="02010502080401010103" pitchFamily="2" charset="77"/>
            </a:endParaRPr>
          </a:p>
        </p:txBody>
      </p:sp>
      <p:pic>
        <p:nvPicPr>
          <p:cNvPr id="5" name="Picture 4" descr="A graph showing the amount of charge&#10;&#10;Description automatically generated">
            <a:extLst>
              <a:ext uri="{FF2B5EF4-FFF2-40B4-BE49-F238E27FC236}">
                <a16:creationId xmlns:a16="http://schemas.microsoft.com/office/drawing/2014/main" id="{7450E5EB-02A1-182E-297E-00C175CCA49E}"/>
              </a:ext>
            </a:extLst>
          </p:cNvPr>
          <p:cNvPicPr>
            <a:picLocks noChangeAspect="1"/>
          </p:cNvPicPr>
          <p:nvPr/>
        </p:nvPicPr>
        <p:blipFill>
          <a:blip r:embed="rId2"/>
          <a:stretch>
            <a:fillRect/>
          </a:stretch>
        </p:blipFill>
        <p:spPr>
          <a:xfrm>
            <a:off x="722828" y="416857"/>
            <a:ext cx="4863043" cy="2471570"/>
          </a:xfrm>
          <a:prstGeom prst="rect">
            <a:avLst/>
          </a:prstGeom>
        </p:spPr>
      </p:pic>
      <p:pic>
        <p:nvPicPr>
          <p:cNvPr id="7" name="Picture 6" descr="A graph showing the growth of the number of the number of the number of the number of the number of the number of the number of the number of the number of the number of the number of&#10;&#10;Description automatically generated">
            <a:extLst>
              <a:ext uri="{FF2B5EF4-FFF2-40B4-BE49-F238E27FC236}">
                <a16:creationId xmlns:a16="http://schemas.microsoft.com/office/drawing/2014/main" id="{532494E0-A10E-BDC8-1D52-44DBADAC4C56}"/>
              </a:ext>
            </a:extLst>
          </p:cNvPr>
          <p:cNvPicPr>
            <a:picLocks noChangeAspect="1"/>
          </p:cNvPicPr>
          <p:nvPr/>
        </p:nvPicPr>
        <p:blipFill>
          <a:blip r:embed="rId3"/>
          <a:stretch>
            <a:fillRect/>
          </a:stretch>
        </p:blipFill>
        <p:spPr>
          <a:xfrm>
            <a:off x="6727205" y="503292"/>
            <a:ext cx="4879409" cy="2298700"/>
          </a:xfrm>
          <a:prstGeom prst="rect">
            <a:avLst/>
          </a:prstGeom>
        </p:spPr>
      </p:pic>
    </p:spTree>
    <p:extLst>
      <p:ext uri="{BB962C8B-B14F-4D97-AF65-F5344CB8AC3E}">
        <p14:creationId xmlns:p14="http://schemas.microsoft.com/office/powerpoint/2010/main" val="852540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1E8598-99E3-D952-12E0-2C0D9DC9FE00}"/>
              </a:ext>
            </a:extLst>
          </p:cNvPr>
          <p:cNvSpPr>
            <a:spLocks noGrp="1"/>
          </p:cNvSpPr>
          <p:nvPr>
            <p:ph idx="1"/>
          </p:nvPr>
        </p:nvSpPr>
        <p:spPr>
          <a:xfrm>
            <a:off x="457717" y="86061"/>
            <a:ext cx="5393266" cy="5583219"/>
          </a:xfrm>
        </p:spPr>
        <p:txBody>
          <a:bodyPr>
            <a:normAutofit/>
          </a:bodyPr>
          <a:lstStyle/>
          <a:p>
            <a:r>
              <a:rPr lang="en-US" sz="1800" b="1" i="1" dirty="0">
                <a:latin typeface="+mj-lt"/>
              </a:rPr>
              <a:t>                  Scaled Total Charges Distribution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highest density is observed at </a:t>
            </a:r>
            <a:r>
              <a:rPr lang="en-US" sz="1400" b="1" dirty="0">
                <a:latin typeface="AkayaKanadaka" panose="02010502080401010103" pitchFamily="2" charset="77"/>
                <a:cs typeface="AkayaKanadaka" panose="02010502080401010103" pitchFamily="2" charset="77"/>
              </a:rPr>
              <a:t>negative scale values</a:t>
            </a:r>
            <a:r>
              <a:rPr lang="en-US" sz="1400" dirty="0">
                <a:latin typeface="AkayaKanadaka" panose="02010502080401010103" pitchFamily="2" charset="77"/>
                <a:cs typeface="AkayaKanadaka" panose="02010502080401010103" pitchFamily="2" charset="77"/>
              </a:rPr>
              <a:t>, indicating that most customers have </a:t>
            </a:r>
            <a:r>
              <a:rPr lang="en-US" sz="1400" b="1" dirty="0">
                <a:latin typeface="AkayaKanadaka" panose="02010502080401010103" pitchFamily="2" charset="77"/>
                <a:cs typeface="AkayaKanadaka" panose="02010502080401010103" pitchFamily="2" charset="77"/>
              </a:rPr>
              <a:t>low Total Charges</a:t>
            </a:r>
            <a:r>
              <a:rPr lang="en-US" sz="1400" dirty="0">
                <a:latin typeface="AkayaKanadaka" panose="02010502080401010103" pitchFamily="2" charset="77"/>
                <a:cs typeface="AkayaKanadaka" panose="02010502080401010103" pitchFamily="2" charset="77"/>
              </a:rPr>
              <a:t> after scaling. This aligns with customers who are new or have had minimal engagement.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As scaled Total Charges increase towards positive values, the density steadily decreases, suggesting fewer customers have high cumulative spending.</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scaled Total Charges reveal a skewed distribution, with most customers in the low-charge group. Strategies to move low-charge customers into higher brackets through engagement and upselling are crucial for revenue growth.</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2B96694E-58D7-6F9F-8D00-CCE029E91F8C}"/>
              </a:ext>
            </a:extLst>
          </p:cNvPr>
          <p:cNvSpPr>
            <a:spLocks noGrp="1"/>
          </p:cNvSpPr>
          <p:nvPr>
            <p:ph type="body" sz="half" idx="2"/>
          </p:nvPr>
        </p:nvSpPr>
        <p:spPr>
          <a:xfrm>
            <a:off x="6231467" y="86061"/>
            <a:ext cx="5393266" cy="5583219"/>
          </a:xfrm>
        </p:spPr>
        <p:txBody>
          <a:bodyPr>
            <a:normAutofit/>
          </a:bodyPr>
          <a:lstStyle/>
          <a:p>
            <a:r>
              <a:rPr lang="en-US" sz="1800" dirty="0">
                <a:latin typeface="+mj-lt"/>
              </a:rPr>
              <a:t>                    Scaled Monthly Charges Distribution</a:t>
            </a: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peak at negative scaled values indicates that a majority of customers are </a:t>
            </a:r>
            <a:r>
              <a:rPr lang="en-US" sz="1400" b="1" dirty="0">
                <a:latin typeface="AkayaKanadaka" panose="02010502080401010103" pitchFamily="2" charset="77"/>
                <a:cs typeface="AkayaKanadaka" panose="02010502080401010103" pitchFamily="2" charset="77"/>
              </a:rPr>
              <a:t>paying lower monthly charges</a:t>
            </a:r>
            <a:r>
              <a:rPr lang="en-US" sz="1400" dirty="0">
                <a:latin typeface="AkayaKanadaka" panose="02010502080401010103" pitchFamily="2" charset="77"/>
                <a:cs typeface="AkayaKanadaka" panose="02010502080401010103" pitchFamily="2" charset="77"/>
              </a:rPr>
              <a: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There is a relatively </a:t>
            </a:r>
            <a:r>
              <a:rPr lang="en-US" sz="1400" b="1" dirty="0">
                <a:latin typeface="AkayaKanadaka" panose="02010502080401010103" pitchFamily="2" charset="77"/>
                <a:cs typeface="AkayaKanadaka" panose="02010502080401010103" pitchFamily="2" charset="77"/>
              </a:rPr>
              <a:t>even distribution around the center (scaled value of 0)</a:t>
            </a:r>
            <a:r>
              <a:rPr lang="en-US" sz="1400" dirty="0">
                <a:latin typeface="AkayaKanadaka" panose="02010502080401010103" pitchFamily="2" charset="77"/>
                <a:cs typeface="AkayaKanadaka" panose="02010502080401010103" pitchFamily="2" charset="77"/>
              </a:rPr>
              <a:t>, indicating customers in the </a:t>
            </a:r>
            <a:r>
              <a:rPr lang="en-US" sz="1400" b="1" dirty="0">
                <a:latin typeface="AkayaKanadaka" panose="02010502080401010103" pitchFamily="2" charset="77"/>
                <a:cs typeface="AkayaKanadaka" panose="02010502080401010103" pitchFamily="2" charset="77"/>
              </a:rPr>
              <a:t>mid-range of monthly charges</a:t>
            </a:r>
            <a:r>
              <a:rPr lang="en-US" sz="1400" dirty="0">
                <a:latin typeface="AkayaKanadaka" panose="02010502080401010103" pitchFamily="2" charset="77"/>
                <a:cs typeface="AkayaKanadaka" panose="02010502080401010103" pitchFamily="2" charset="77"/>
              </a:rPr>
              <a:t> are more evenly spread.</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scaled Monthly Charges distribution indicates a majority of customers in the low-charge segment, with opportunities to push mid-range customers towards higher-value plans. Segmenting and targeting the low and mid-range groups with customized offers may improve revenue.</a:t>
            </a:r>
          </a:p>
        </p:txBody>
      </p:sp>
      <p:pic>
        <p:nvPicPr>
          <p:cNvPr id="5" name="Picture 4" descr="A graph showing a blue line&#10;&#10;Description automatically generated">
            <a:extLst>
              <a:ext uri="{FF2B5EF4-FFF2-40B4-BE49-F238E27FC236}">
                <a16:creationId xmlns:a16="http://schemas.microsoft.com/office/drawing/2014/main" id="{0E2894CB-4C64-1D22-2589-37251BAF985B}"/>
              </a:ext>
            </a:extLst>
          </p:cNvPr>
          <p:cNvPicPr>
            <a:picLocks noChangeAspect="1"/>
          </p:cNvPicPr>
          <p:nvPr/>
        </p:nvPicPr>
        <p:blipFill>
          <a:blip r:embed="rId2"/>
          <a:stretch>
            <a:fillRect/>
          </a:stretch>
        </p:blipFill>
        <p:spPr>
          <a:xfrm>
            <a:off x="810055" y="443752"/>
            <a:ext cx="4688590" cy="1750808"/>
          </a:xfrm>
          <a:prstGeom prst="rect">
            <a:avLst/>
          </a:prstGeom>
        </p:spPr>
      </p:pic>
      <p:pic>
        <p:nvPicPr>
          <p:cNvPr id="7" name="Picture 6" descr="A graph showing a blue line&#10;&#10;Description automatically generated">
            <a:extLst>
              <a:ext uri="{FF2B5EF4-FFF2-40B4-BE49-F238E27FC236}">
                <a16:creationId xmlns:a16="http://schemas.microsoft.com/office/drawing/2014/main" id="{B1BC3501-644D-516C-05B1-E09EA6395EA8}"/>
              </a:ext>
            </a:extLst>
          </p:cNvPr>
          <p:cNvPicPr>
            <a:picLocks noChangeAspect="1"/>
          </p:cNvPicPr>
          <p:nvPr/>
        </p:nvPicPr>
        <p:blipFill>
          <a:blip r:embed="rId3"/>
          <a:stretch>
            <a:fillRect/>
          </a:stretch>
        </p:blipFill>
        <p:spPr>
          <a:xfrm>
            <a:off x="6790914" y="443752"/>
            <a:ext cx="4468009" cy="2037667"/>
          </a:xfrm>
          <a:prstGeom prst="rect">
            <a:avLst/>
          </a:prstGeom>
        </p:spPr>
      </p:pic>
    </p:spTree>
    <p:extLst>
      <p:ext uri="{BB962C8B-B14F-4D97-AF65-F5344CB8AC3E}">
        <p14:creationId xmlns:p14="http://schemas.microsoft.com/office/powerpoint/2010/main" val="3065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44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8C6CFD6-6DD0-B8B7-5AE3-14A01EF5CE9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                           </a:t>
            </a:r>
            <a:r>
              <a:rPr lang="en-US" sz="2600" i="1" kern="1200">
                <a:solidFill>
                  <a:srgbClr val="FFFFFF"/>
                </a:solidFill>
                <a:latin typeface="+mj-lt"/>
                <a:ea typeface="+mj-ea"/>
                <a:cs typeface="+mj-cs"/>
              </a:rPr>
              <a:t>STAGE - 3</a:t>
            </a:r>
          </a:p>
        </p:txBody>
      </p:sp>
      <p:pic>
        <p:nvPicPr>
          <p:cNvPr id="5" name="Content Placeholder 4" descr="A diagram of a process&#10;&#10;Description automatically generated with medium confidence">
            <a:extLst>
              <a:ext uri="{FF2B5EF4-FFF2-40B4-BE49-F238E27FC236}">
                <a16:creationId xmlns:a16="http://schemas.microsoft.com/office/drawing/2014/main" id="{C66300B2-CC22-4A5D-AD0A-CE92813AB16E}"/>
              </a:ext>
            </a:extLst>
          </p:cNvPr>
          <p:cNvPicPr>
            <a:picLocks noGrp="1" noChangeAspect="1"/>
          </p:cNvPicPr>
          <p:nvPr>
            <p:ph idx="13"/>
          </p:nvPr>
        </p:nvPicPr>
        <p:blipFill>
          <a:blip r:embed="rId2"/>
          <a:stretch>
            <a:fillRect/>
          </a:stretch>
        </p:blipFill>
        <p:spPr>
          <a:xfrm>
            <a:off x="4038600" y="1396639"/>
            <a:ext cx="7188199" cy="4061332"/>
          </a:xfrm>
          <a:prstGeom prst="rect">
            <a:avLst/>
          </a:prstGeom>
        </p:spPr>
      </p:pic>
    </p:spTree>
    <p:extLst>
      <p:ext uri="{BB962C8B-B14F-4D97-AF65-F5344CB8AC3E}">
        <p14:creationId xmlns:p14="http://schemas.microsoft.com/office/powerpoint/2010/main" val="3789152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11B7B674-E3F9-1C64-0EBC-5FF0FEB3ED88}"/>
              </a:ext>
            </a:extLst>
          </p:cNvPr>
          <p:cNvPicPr>
            <a:picLocks noGrp="1" noChangeAspect="1"/>
          </p:cNvPicPr>
          <p:nvPr>
            <p:ph idx="1"/>
          </p:nvPr>
        </p:nvPicPr>
        <p:blipFill>
          <a:blip r:embed="rId2"/>
          <a:stretch>
            <a:fillRect/>
          </a:stretch>
        </p:blipFill>
        <p:spPr>
          <a:xfrm>
            <a:off x="830768" y="348260"/>
            <a:ext cx="3988659" cy="770535"/>
          </a:xfrm>
        </p:spPr>
      </p:pic>
      <p:sp>
        <p:nvSpPr>
          <p:cNvPr id="3" name="Text Placeholder 2">
            <a:extLst>
              <a:ext uri="{FF2B5EF4-FFF2-40B4-BE49-F238E27FC236}">
                <a16:creationId xmlns:a16="http://schemas.microsoft.com/office/drawing/2014/main" id="{E3BB87B2-7990-5563-1EEA-024DDE026091}"/>
              </a:ext>
            </a:extLst>
          </p:cNvPr>
          <p:cNvSpPr>
            <a:spLocks noGrp="1"/>
          </p:cNvSpPr>
          <p:nvPr>
            <p:ph type="body" sz="half" idx="2"/>
          </p:nvPr>
        </p:nvSpPr>
        <p:spPr>
          <a:xfrm>
            <a:off x="6231467" y="107577"/>
            <a:ext cx="5393266" cy="5529430"/>
          </a:xfrm>
        </p:spPr>
        <p:txBody>
          <a:bodyPr/>
          <a:lstStyle/>
          <a:p>
            <a:r>
              <a:rPr lang="en-US" dirty="0"/>
              <a:t>     </a:t>
            </a:r>
            <a:r>
              <a:rPr lang="en-US" sz="1800" b="1" i="1" dirty="0">
                <a:latin typeface="+mj-lt"/>
              </a:rPr>
              <a:t>Data Scaling</a:t>
            </a:r>
          </a:p>
        </p:txBody>
      </p:sp>
      <p:pic>
        <p:nvPicPr>
          <p:cNvPr id="7" name="Picture 6" descr="A person holding a sign&#10;&#10;Description automatically generated with medium confidence">
            <a:extLst>
              <a:ext uri="{FF2B5EF4-FFF2-40B4-BE49-F238E27FC236}">
                <a16:creationId xmlns:a16="http://schemas.microsoft.com/office/drawing/2014/main" id="{C326A6B0-F335-5D6F-2165-685B2359D48D}"/>
              </a:ext>
            </a:extLst>
          </p:cNvPr>
          <p:cNvPicPr>
            <a:picLocks noChangeAspect="1"/>
          </p:cNvPicPr>
          <p:nvPr/>
        </p:nvPicPr>
        <p:blipFill>
          <a:blip r:embed="rId3"/>
          <a:stretch>
            <a:fillRect/>
          </a:stretch>
        </p:blipFill>
        <p:spPr>
          <a:xfrm>
            <a:off x="720762" y="1947423"/>
            <a:ext cx="4367381" cy="850900"/>
          </a:xfrm>
          <a:prstGeom prst="rect">
            <a:avLst/>
          </a:prstGeom>
        </p:spPr>
      </p:pic>
      <p:pic>
        <p:nvPicPr>
          <p:cNvPr id="10" name="Picture 9" descr="A computer screen shot of a computer program&#10;&#10;Description automatically generated">
            <a:extLst>
              <a:ext uri="{FF2B5EF4-FFF2-40B4-BE49-F238E27FC236}">
                <a16:creationId xmlns:a16="http://schemas.microsoft.com/office/drawing/2014/main" id="{D3F829D3-31C5-8B98-A07F-A89421C568F3}"/>
              </a:ext>
            </a:extLst>
          </p:cNvPr>
          <p:cNvPicPr>
            <a:picLocks noChangeAspect="1"/>
          </p:cNvPicPr>
          <p:nvPr/>
        </p:nvPicPr>
        <p:blipFill>
          <a:blip r:embed="rId4"/>
          <a:stretch>
            <a:fillRect/>
          </a:stretch>
        </p:blipFill>
        <p:spPr>
          <a:xfrm>
            <a:off x="720986" y="3551742"/>
            <a:ext cx="4872990" cy="18415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2BD255D-B5FA-AF8B-8832-0DC98CD8ED88}"/>
              </a:ext>
            </a:extLst>
          </p:cNvPr>
          <p:cNvPicPr>
            <a:picLocks noChangeAspect="1"/>
          </p:cNvPicPr>
          <p:nvPr/>
        </p:nvPicPr>
        <p:blipFill>
          <a:blip r:embed="rId5"/>
          <a:stretch>
            <a:fillRect/>
          </a:stretch>
        </p:blipFill>
        <p:spPr>
          <a:xfrm>
            <a:off x="6616289" y="817279"/>
            <a:ext cx="4474384" cy="2137761"/>
          </a:xfrm>
          <a:prstGeom prst="rect">
            <a:avLst/>
          </a:prstGeom>
        </p:spPr>
      </p:pic>
      <p:pic>
        <p:nvPicPr>
          <p:cNvPr id="14" name="Picture 13" descr="A screenshot of a calculator&#10;&#10;Description automatically generated">
            <a:extLst>
              <a:ext uri="{FF2B5EF4-FFF2-40B4-BE49-F238E27FC236}">
                <a16:creationId xmlns:a16="http://schemas.microsoft.com/office/drawing/2014/main" id="{38C955B6-B399-4115-3466-6A79F550437F}"/>
              </a:ext>
            </a:extLst>
          </p:cNvPr>
          <p:cNvPicPr>
            <a:picLocks noChangeAspect="1"/>
          </p:cNvPicPr>
          <p:nvPr/>
        </p:nvPicPr>
        <p:blipFill>
          <a:blip r:embed="rId6"/>
          <a:stretch>
            <a:fillRect/>
          </a:stretch>
        </p:blipFill>
        <p:spPr>
          <a:xfrm>
            <a:off x="6616289" y="4087627"/>
            <a:ext cx="4623621" cy="1155905"/>
          </a:xfrm>
          <a:prstGeom prst="rect">
            <a:avLst/>
          </a:prstGeom>
        </p:spPr>
      </p:pic>
      <p:sp>
        <p:nvSpPr>
          <p:cNvPr id="15" name="TextBox 14">
            <a:extLst>
              <a:ext uri="{FF2B5EF4-FFF2-40B4-BE49-F238E27FC236}">
                <a16:creationId xmlns:a16="http://schemas.microsoft.com/office/drawing/2014/main" id="{175E15AB-E12B-4D0A-5197-2E68B9683940}"/>
              </a:ext>
            </a:extLst>
          </p:cNvPr>
          <p:cNvSpPr txBox="1"/>
          <p:nvPr/>
        </p:nvSpPr>
        <p:spPr>
          <a:xfrm>
            <a:off x="720762" y="1516828"/>
            <a:ext cx="3334871" cy="369332"/>
          </a:xfrm>
          <a:prstGeom prst="rect">
            <a:avLst/>
          </a:prstGeom>
          <a:noFill/>
        </p:spPr>
        <p:txBody>
          <a:bodyPr wrap="square" rtlCol="0">
            <a:spAutoFit/>
          </a:bodyPr>
          <a:lstStyle/>
          <a:p>
            <a:r>
              <a:rPr lang="en-US" b="1" i="1" dirty="0">
                <a:latin typeface="+mj-lt"/>
              </a:rPr>
              <a:t>Label Encoding</a:t>
            </a:r>
          </a:p>
        </p:txBody>
      </p:sp>
      <p:sp>
        <p:nvSpPr>
          <p:cNvPr id="16" name="TextBox 15">
            <a:extLst>
              <a:ext uri="{FF2B5EF4-FFF2-40B4-BE49-F238E27FC236}">
                <a16:creationId xmlns:a16="http://schemas.microsoft.com/office/drawing/2014/main" id="{704D0F39-15EA-A4D2-FF48-20ACC7F36E82}"/>
              </a:ext>
            </a:extLst>
          </p:cNvPr>
          <p:cNvSpPr txBox="1"/>
          <p:nvPr/>
        </p:nvSpPr>
        <p:spPr>
          <a:xfrm>
            <a:off x="763793" y="3195021"/>
            <a:ext cx="3528508" cy="369332"/>
          </a:xfrm>
          <a:prstGeom prst="rect">
            <a:avLst/>
          </a:prstGeom>
          <a:noFill/>
        </p:spPr>
        <p:txBody>
          <a:bodyPr wrap="square" rtlCol="0">
            <a:spAutoFit/>
          </a:bodyPr>
          <a:lstStyle/>
          <a:p>
            <a:r>
              <a:rPr lang="en-US" b="1" i="1" dirty="0">
                <a:latin typeface="+mj-lt"/>
              </a:rPr>
              <a:t>One Hot Encoding</a:t>
            </a:r>
          </a:p>
        </p:txBody>
      </p:sp>
    </p:spTree>
    <p:extLst>
      <p:ext uri="{BB962C8B-B14F-4D97-AF65-F5344CB8AC3E}">
        <p14:creationId xmlns:p14="http://schemas.microsoft.com/office/powerpoint/2010/main" val="1242732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machine learning process&#10;&#10;Description automatically generated">
            <a:extLst>
              <a:ext uri="{FF2B5EF4-FFF2-40B4-BE49-F238E27FC236}">
                <a16:creationId xmlns:a16="http://schemas.microsoft.com/office/drawing/2014/main" id="{23E131FE-CCE0-5CBE-93BB-6D237ABFFB8F}"/>
              </a:ext>
            </a:extLst>
          </p:cNvPr>
          <p:cNvPicPr>
            <a:picLocks noGrp="1" noChangeAspect="1"/>
          </p:cNvPicPr>
          <p:nvPr>
            <p:ph idx="13"/>
          </p:nvPr>
        </p:nvPicPr>
        <p:blipFill>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D54BE8-3820-09FD-AB67-6A46486C844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i="1">
                <a:solidFill>
                  <a:schemeClr val="tx1">
                    <a:lumMod val="85000"/>
                    <a:lumOff val="15000"/>
                  </a:schemeClr>
                </a:solidFill>
                <a:latin typeface="+mj-lt"/>
                <a:cs typeface="+mj-cs"/>
              </a:rPr>
              <a:t>                                  STAGE - 4</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378269AA-6B06-58E4-0B61-1572E90D8CD0}"/>
              </a:ext>
            </a:extLst>
          </p:cNvPr>
          <p:cNvSpPr>
            <a:spLocks noGrp="1"/>
          </p:cNvSpPr>
          <p:nvPr>
            <p:ph sz="half" idx="14"/>
          </p:nvPr>
        </p:nvSpPr>
        <p:spPr>
          <a:xfrm>
            <a:off x="836612" y="1397349"/>
            <a:ext cx="5176884" cy="3873301"/>
          </a:xfrm>
        </p:spPr>
        <p:txBody>
          <a:bodyPr/>
          <a:lstStyle/>
          <a:p>
            <a:pPr marL="342900" indent="-342900">
              <a:buFont typeface="Wingdings" pitchFamily="2" charset="2"/>
              <a:buChar char="Ø"/>
            </a:pPr>
            <a:r>
              <a:rPr lang="en-US" dirty="0">
                <a:latin typeface="AkayaKanadaka" panose="02010502080401010103" pitchFamily="2" charset="77"/>
                <a:cs typeface="AkayaKanadaka" panose="02010502080401010103" pitchFamily="2" charset="77"/>
              </a:rPr>
              <a:t>Our Data set consists of “7043” rows and “21” columns / features. Kaggle is our data source.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 Placeholder 2">
            <a:extLst>
              <a:ext uri="{FF2B5EF4-FFF2-40B4-BE49-F238E27FC236}">
                <a16:creationId xmlns:a16="http://schemas.microsoft.com/office/drawing/2014/main" id="{9E03E463-9811-C942-0768-9C642B23B808}"/>
              </a:ext>
            </a:extLst>
          </p:cNvPr>
          <p:cNvSpPr>
            <a:spLocks noGrp="1"/>
          </p:cNvSpPr>
          <p:nvPr>
            <p:ph type="body" sz="quarter" idx="15"/>
          </p:nvPr>
        </p:nvSpPr>
        <p:spPr>
          <a:xfrm>
            <a:off x="6172200" y="837953"/>
            <a:ext cx="5186362" cy="376517"/>
          </a:xfrm>
        </p:spPr>
        <p:txBody>
          <a:bodyPr/>
          <a:lstStyle/>
          <a:p>
            <a:r>
              <a:rPr lang="en-US" dirty="0"/>
              <a:t>                </a:t>
            </a:r>
            <a:r>
              <a:rPr lang="en-US" sz="2000" i="1" dirty="0">
                <a:latin typeface="+mj-lt"/>
              </a:rPr>
              <a:t>Features of Data Set</a:t>
            </a:r>
          </a:p>
        </p:txBody>
      </p:sp>
      <p:sp>
        <p:nvSpPr>
          <p:cNvPr id="14" name="Text Placeholder 4">
            <a:extLst>
              <a:ext uri="{FF2B5EF4-FFF2-40B4-BE49-F238E27FC236}">
                <a16:creationId xmlns:a16="http://schemas.microsoft.com/office/drawing/2014/main" id="{550CBF1A-57AD-B517-8CA9-AA935F1A4481}"/>
              </a:ext>
            </a:extLst>
          </p:cNvPr>
          <p:cNvSpPr>
            <a:spLocks noGrp="1"/>
          </p:cNvSpPr>
          <p:nvPr>
            <p:ph type="body" idx="13"/>
          </p:nvPr>
        </p:nvSpPr>
        <p:spPr>
          <a:xfrm>
            <a:off x="836614" y="839097"/>
            <a:ext cx="5183187" cy="376517"/>
          </a:xfrm>
        </p:spPr>
        <p:txBody>
          <a:bodyPr/>
          <a:lstStyle/>
          <a:p>
            <a:r>
              <a:rPr lang="en-US" sz="2000" dirty="0"/>
              <a:t>                 </a:t>
            </a:r>
            <a:r>
              <a:rPr lang="en-US" sz="2000" i="1" dirty="0">
                <a:latin typeface="+mj-lt"/>
              </a:rPr>
              <a:t>Dimensions of Data Set</a:t>
            </a:r>
          </a:p>
        </p:txBody>
      </p:sp>
      <p:sp>
        <p:nvSpPr>
          <p:cNvPr id="3" name="Title 2">
            <a:extLst>
              <a:ext uri="{FF2B5EF4-FFF2-40B4-BE49-F238E27FC236}">
                <a16:creationId xmlns:a16="http://schemas.microsoft.com/office/drawing/2014/main" id="{E0175EBB-EF2A-5E1F-7492-FD340862240B}"/>
              </a:ext>
            </a:extLst>
          </p:cNvPr>
          <p:cNvSpPr>
            <a:spLocks noGrp="1"/>
          </p:cNvSpPr>
          <p:nvPr>
            <p:ph type="title"/>
          </p:nvPr>
        </p:nvSpPr>
        <p:spPr>
          <a:xfrm>
            <a:off x="854337" y="86061"/>
            <a:ext cx="10483326" cy="656217"/>
          </a:xfrm>
        </p:spPr>
        <p:txBody>
          <a:bodyPr anchor="ctr">
            <a:normAutofit/>
          </a:bodyPr>
          <a:lstStyle/>
          <a:p>
            <a:r>
              <a:rPr lang="en-US" sz="2800" i="1" dirty="0">
                <a:latin typeface="+mj-lt"/>
              </a:rPr>
              <a:t>Anatomy of our Data Set</a:t>
            </a:r>
          </a:p>
        </p:txBody>
      </p:sp>
      <p:pic>
        <p:nvPicPr>
          <p:cNvPr id="5" name="Picture 4" descr="A white background with black text&#10;&#10;Description automatically generated">
            <a:extLst>
              <a:ext uri="{FF2B5EF4-FFF2-40B4-BE49-F238E27FC236}">
                <a16:creationId xmlns:a16="http://schemas.microsoft.com/office/drawing/2014/main" id="{337FF7C9-7125-1FE1-C8E5-33BBB284C139}"/>
              </a:ext>
            </a:extLst>
          </p:cNvPr>
          <p:cNvPicPr>
            <a:picLocks noChangeAspect="1"/>
          </p:cNvPicPr>
          <p:nvPr/>
        </p:nvPicPr>
        <p:blipFill>
          <a:blip r:embed="rId2"/>
          <a:stretch>
            <a:fillRect/>
          </a:stretch>
        </p:blipFill>
        <p:spPr>
          <a:xfrm>
            <a:off x="1123313" y="2592912"/>
            <a:ext cx="4603482" cy="1192560"/>
          </a:xfrm>
          <a:prstGeom prst="rect">
            <a:avLst/>
          </a:prstGeom>
        </p:spPr>
      </p:pic>
      <p:pic>
        <p:nvPicPr>
          <p:cNvPr id="6" name="Content Placeholder 5">
            <a:extLst>
              <a:ext uri="{FF2B5EF4-FFF2-40B4-BE49-F238E27FC236}">
                <a16:creationId xmlns:a16="http://schemas.microsoft.com/office/drawing/2014/main" id="{B1C03449-355A-4CCC-D6C2-C5BC4577105A}"/>
              </a:ext>
            </a:extLst>
          </p:cNvPr>
          <p:cNvPicPr>
            <a:picLocks noGrp="1" noChangeAspect="1"/>
          </p:cNvPicPr>
          <p:nvPr>
            <p:ph sz="quarter" idx="16"/>
          </p:nvPr>
        </p:nvPicPr>
        <p:blipFill>
          <a:blip r:embed="rId3"/>
          <a:stretch>
            <a:fillRect/>
          </a:stretch>
        </p:blipFill>
        <p:spPr>
          <a:xfrm>
            <a:off x="6634293" y="2137877"/>
            <a:ext cx="4721095" cy="1291123"/>
          </a:xfrm>
          <a:prstGeom prst="rect">
            <a:avLst/>
          </a:prstGeom>
        </p:spPr>
      </p:pic>
    </p:spTree>
    <p:extLst>
      <p:ext uri="{BB962C8B-B14F-4D97-AF65-F5344CB8AC3E}">
        <p14:creationId xmlns:p14="http://schemas.microsoft.com/office/powerpoint/2010/main" val="3872743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4F246A-4268-D067-E870-3C1F4BA5B46A}"/>
              </a:ext>
            </a:extLst>
          </p:cNvPr>
          <p:cNvSpPr>
            <a:spLocks noGrp="1"/>
          </p:cNvSpPr>
          <p:nvPr>
            <p:ph idx="1"/>
          </p:nvPr>
        </p:nvSpPr>
        <p:spPr>
          <a:xfrm>
            <a:off x="457717" y="118335"/>
            <a:ext cx="5393266" cy="5572460"/>
          </a:xfrm>
        </p:spPr>
        <p:txBody>
          <a:bodyPr>
            <a:normAutofit/>
          </a:bodyPr>
          <a:lstStyle/>
          <a:p>
            <a:r>
              <a:rPr lang="en-US" sz="1800" b="1" i="1" dirty="0">
                <a:latin typeface="+mj-lt"/>
              </a:rPr>
              <a:t>              K-Nearest Neighbors Model Performance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KNN model uses </a:t>
            </a:r>
            <a:r>
              <a:rPr lang="en-US" sz="1400" b="1" dirty="0">
                <a:latin typeface="AkayaKanadaka" panose="02010502080401010103" pitchFamily="2" charset="77"/>
                <a:cs typeface="AkayaKanadaka" panose="02010502080401010103" pitchFamily="2" charset="77"/>
              </a:rPr>
              <a:t>11 neighbors (k = 11)</a:t>
            </a:r>
            <a:r>
              <a:rPr lang="en-US" sz="1400" dirty="0">
                <a:latin typeface="AkayaKanadaka" panose="02010502080401010103" pitchFamily="2" charset="77"/>
                <a:cs typeface="AkayaKanadaka" panose="02010502080401010103" pitchFamily="2" charset="77"/>
              </a:rPr>
              <a:t> for classification, indicating reliance on a </a:t>
            </a:r>
            <a:r>
              <a:rPr lang="en-US" sz="1400" b="1" dirty="0">
                <a:latin typeface="AkayaKanadaka" panose="02010502080401010103" pitchFamily="2" charset="77"/>
                <a:cs typeface="AkayaKanadaka" panose="02010502080401010103" pitchFamily="2" charset="77"/>
              </a:rPr>
              <a:t>broader neighborhood for decision-making</a:t>
            </a:r>
            <a:r>
              <a:rPr lang="en-US" sz="1400" b="1" i="1" dirty="0">
                <a:latin typeface="AkayaKanadaka" panose="02010502080401010103" pitchFamily="2" charset="77"/>
                <a:cs typeface="AkayaKanadaka" panose="02010502080401010103" pitchFamily="2" charset="77"/>
              </a:rPr>
              <a: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KNN model achieved an accuracy of </a:t>
            </a:r>
            <a:r>
              <a:rPr lang="en-US" sz="1400" b="1" dirty="0">
                <a:latin typeface="AkayaKanadaka" panose="02010502080401010103" pitchFamily="2" charset="77"/>
                <a:cs typeface="AkayaKanadaka" panose="02010502080401010103" pitchFamily="2" charset="77"/>
              </a:rPr>
              <a:t>72.83%</a:t>
            </a:r>
            <a:r>
              <a:rPr lang="en-US" sz="1400" dirty="0">
                <a:latin typeface="AkayaKanadaka" panose="02010502080401010103" pitchFamily="2" charset="77"/>
                <a:cs typeface="AkayaKanadaka" panose="02010502080401010103" pitchFamily="2" charset="77"/>
              </a:rPr>
              <a:t>, signifying its ability to correctly classify </a:t>
            </a:r>
            <a:r>
              <a:rPr lang="en-US" sz="1400" b="1" dirty="0">
                <a:latin typeface="AkayaKanadaka" panose="02010502080401010103" pitchFamily="2" charset="77"/>
                <a:cs typeface="AkayaKanadaka" panose="02010502080401010103" pitchFamily="2" charset="77"/>
              </a:rPr>
              <a:t>approximately 73% of the test data</a:t>
            </a:r>
            <a:r>
              <a:rPr lang="en-US" sz="1400" dirty="0">
                <a:latin typeface="AkayaKanadaka" panose="02010502080401010103" pitchFamily="2" charset="77"/>
                <a:cs typeface="AkayaKanadaka" panose="02010502080401010103" pitchFamily="2" charset="77"/>
              </a:rPr>
              <a: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KNN model achieves an accuracy of ~73% with k=11, highlighting a fair classification performance.</a:t>
            </a:r>
            <a:endParaRPr lang="en-US" sz="1400" b="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2DD05646-DDBE-F241-B412-3BAF089ADD0A}"/>
              </a:ext>
            </a:extLst>
          </p:cNvPr>
          <p:cNvSpPr>
            <a:spLocks noGrp="1"/>
          </p:cNvSpPr>
          <p:nvPr>
            <p:ph type="body" sz="half" idx="2"/>
          </p:nvPr>
        </p:nvSpPr>
        <p:spPr>
          <a:xfrm>
            <a:off x="6231467" y="118335"/>
            <a:ext cx="5393266" cy="5572460"/>
          </a:xfrm>
        </p:spPr>
        <p:txBody>
          <a:bodyPr>
            <a:normAutofit fontScale="92500"/>
          </a:bodyPr>
          <a:lstStyle/>
          <a:p>
            <a:r>
              <a:rPr lang="en-US" sz="1800" b="1" i="1" dirty="0">
                <a:latin typeface="+mj-lt"/>
              </a:rPr>
              <a:t>                          KNN Confusion Matrix Analysis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predicts </a:t>
            </a:r>
            <a:r>
              <a:rPr lang="en-US" sz="1400" b="1" dirty="0">
                <a:latin typeface="AkayaKanadaka" panose="02010502080401010103" pitchFamily="2" charset="77"/>
                <a:cs typeface="AkayaKanadaka" panose="02010502080401010103" pitchFamily="2" charset="77"/>
              </a:rPr>
              <a:t>all instances as '0' (non-churn)</a:t>
            </a:r>
            <a:r>
              <a:rPr lang="en-US" sz="1400" dirty="0">
                <a:latin typeface="AkayaKanadaka" panose="02010502080401010103" pitchFamily="2" charset="77"/>
                <a:cs typeface="AkayaKanadaka" panose="02010502080401010103" pitchFamily="2" charset="77"/>
              </a:rPr>
              <a:t> and fails to classify any instance as '1' (churn), leading to a </a:t>
            </a:r>
            <a:r>
              <a:rPr lang="en-US" sz="1400" b="1" dirty="0">
                <a:latin typeface="AkayaKanadaka" panose="02010502080401010103" pitchFamily="2" charset="77"/>
                <a:cs typeface="AkayaKanadaka" panose="02010502080401010103" pitchFamily="2" charset="77"/>
              </a:rPr>
              <a:t>sensitivity of 1.0</a:t>
            </a:r>
            <a:r>
              <a:rPr lang="en-US" sz="1400" dirty="0">
                <a:latin typeface="AkayaKanadaka" panose="02010502080401010103" pitchFamily="2" charset="77"/>
                <a:cs typeface="AkayaKanadaka" panose="02010502080401010103" pitchFamily="2" charset="77"/>
              </a:rPr>
              <a:t> (perfect recall for class '0') but </a:t>
            </a:r>
            <a:r>
              <a:rPr lang="en-US" sz="1400" b="1" dirty="0">
                <a:latin typeface="AkayaKanadaka" panose="02010502080401010103" pitchFamily="2" charset="77"/>
                <a:cs typeface="AkayaKanadaka" panose="02010502080401010103" pitchFamily="2" charset="77"/>
              </a:rPr>
              <a:t>specificity of 0.0</a:t>
            </a:r>
            <a:r>
              <a:rPr lang="en-US" sz="1400" dirty="0">
                <a:latin typeface="AkayaKanadaka" panose="02010502080401010103" pitchFamily="2" charset="77"/>
                <a:cs typeface="AkayaKanadaka" panose="02010502080401010103" pitchFamily="2" charset="77"/>
              </a:rPr>
              <a: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Positive Predictive Value (PPV)</a:t>
            </a:r>
            <a:r>
              <a:rPr lang="en-US" sz="1400" dirty="0">
                <a:latin typeface="AkayaKanadaka" panose="02010502080401010103" pitchFamily="2" charset="77"/>
                <a:cs typeface="AkayaKanadaka" panose="02010502080401010103" pitchFamily="2" charset="77"/>
              </a:rPr>
              <a:t> or Precision for class '0' is </a:t>
            </a:r>
            <a:r>
              <a:rPr lang="en-US" sz="1400" b="1" dirty="0">
                <a:latin typeface="AkayaKanadaka" panose="02010502080401010103" pitchFamily="2" charset="77"/>
                <a:cs typeface="AkayaKanadaka" panose="02010502080401010103" pitchFamily="2" charset="77"/>
              </a:rPr>
              <a:t>72.83%</a:t>
            </a:r>
            <a:r>
              <a:rPr lang="en-US" sz="1400" dirty="0">
                <a:latin typeface="AkayaKanadaka" panose="02010502080401010103" pitchFamily="2" charset="77"/>
                <a:cs typeface="AkayaKanadaka" panose="02010502080401010103" pitchFamily="2" charset="77"/>
              </a:rPr>
              <a:t>.There is no specificity or valid negative predictive value (NPV) for class '1’.</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Kappa score is </a:t>
            </a:r>
            <a:r>
              <a:rPr lang="en-US" sz="1400" b="1" dirty="0">
                <a:latin typeface="AkayaKanadaka" panose="02010502080401010103" pitchFamily="2" charset="77"/>
                <a:cs typeface="AkayaKanadaka" panose="02010502080401010103" pitchFamily="2" charset="77"/>
              </a:rPr>
              <a:t>0</a:t>
            </a:r>
            <a:r>
              <a:rPr lang="en-US" sz="1400" dirty="0">
                <a:latin typeface="AkayaKanadaka" panose="02010502080401010103" pitchFamily="2" charset="77"/>
                <a:cs typeface="AkayaKanadaka" panose="02010502080401010103" pitchFamily="2" charset="77"/>
              </a:rPr>
              <a:t>, indicating that the model's predictions do not improve over random chance when considering the imbalance in the dataset.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is biased towards the dominant class ('0'), suggesting that </a:t>
            </a:r>
            <a:r>
              <a:rPr lang="en-US" sz="1400" b="1" dirty="0">
                <a:latin typeface="AkayaKanadaka" panose="02010502080401010103" pitchFamily="2" charset="77"/>
                <a:cs typeface="AkayaKanadaka" panose="02010502080401010103" pitchFamily="2" charset="77"/>
              </a:rPr>
              <a:t>class imbalance is a significant issue</a:t>
            </a:r>
            <a:r>
              <a:rPr lang="en-US" sz="1400" dirty="0">
                <a:latin typeface="AkayaKanadaka" panose="02010502080401010103" pitchFamily="2" charset="77"/>
                <a:cs typeface="AkayaKanadaka" panose="02010502080401010103" pitchFamily="2" charset="77"/>
              </a:rPr>
              <a:t> affecting the KNN performance.</a:t>
            </a:r>
            <a:endParaRPr lang="en-US" sz="1400" b="1" i="1" dirty="0">
              <a:latin typeface="AkayaKanadaka" panose="02010502080401010103" pitchFamily="2" charset="77"/>
              <a:cs typeface="AkayaKanadaka" panose="02010502080401010103" pitchFamily="2" charset="77"/>
            </a:endParaRPr>
          </a:p>
        </p:txBody>
      </p:sp>
      <p:pic>
        <p:nvPicPr>
          <p:cNvPr id="5" name="Picture 4" descr="A close-up of a number&#10;&#10;Description automatically generated">
            <a:extLst>
              <a:ext uri="{FF2B5EF4-FFF2-40B4-BE49-F238E27FC236}">
                <a16:creationId xmlns:a16="http://schemas.microsoft.com/office/drawing/2014/main" id="{778EC88A-659E-5B53-12DF-ECF15B856B2F}"/>
              </a:ext>
            </a:extLst>
          </p:cNvPr>
          <p:cNvPicPr>
            <a:picLocks noChangeAspect="1"/>
          </p:cNvPicPr>
          <p:nvPr/>
        </p:nvPicPr>
        <p:blipFill>
          <a:blip r:embed="rId2"/>
          <a:stretch>
            <a:fillRect/>
          </a:stretch>
        </p:blipFill>
        <p:spPr>
          <a:xfrm>
            <a:off x="577406" y="423441"/>
            <a:ext cx="5153888" cy="20508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847FDE6-242E-D109-8C9D-5EA7E8671125}"/>
              </a:ext>
            </a:extLst>
          </p:cNvPr>
          <p:cNvPicPr>
            <a:picLocks noChangeAspect="1"/>
          </p:cNvPicPr>
          <p:nvPr/>
        </p:nvPicPr>
        <p:blipFill>
          <a:blip r:embed="rId3"/>
          <a:stretch>
            <a:fillRect/>
          </a:stretch>
        </p:blipFill>
        <p:spPr>
          <a:xfrm>
            <a:off x="7264996" y="423441"/>
            <a:ext cx="4073563" cy="2482552"/>
          </a:xfrm>
          <a:prstGeom prst="rect">
            <a:avLst/>
          </a:prstGeom>
        </p:spPr>
      </p:pic>
    </p:spTree>
    <p:extLst>
      <p:ext uri="{BB962C8B-B14F-4D97-AF65-F5344CB8AC3E}">
        <p14:creationId xmlns:p14="http://schemas.microsoft.com/office/powerpoint/2010/main" val="40678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20C42F-F9C7-49CA-D62E-EC9D852D0133}"/>
              </a:ext>
            </a:extLst>
          </p:cNvPr>
          <p:cNvSpPr>
            <a:spLocks noGrp="1"/>
          </p:cNvSpPr>
          <p:nvPr>
            <p:ph idx="1"/>
          </p:nvPr>
        </p:nvSpPr>
        <p:spPr>
          <a:xfrm>
            <a:off x="457717" y="96819"/>
            <a:ext cx="5393266" cy="5615492"/>
          </a:xfrm>
        </p:spPr>
        <p:txBody>
          <a:bodyPr>
            <a:normAutofit/>
          </a:bodyPr>
          <a:lstStyle/>
          <a:p>
            <a:r>
              <a:rPr lang="en-US" sz="1800" b="1" i="1" dirty="0">
                <a:latin typeface="+mj-lt"/>
              </a:rPr>
              <a:t>              Random Forest Model: OOB Evaluation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OOB score of the Random Forest model is </a:t>
            </a:r>
            <a:r>
              <a:rPr lang="en-US" sz="1400" b="1" dirty="0">
                <a:latin typeface="AkayaKanadaka" panose="02010502080401010103" pitchFamily="2" charset="77"/>
                <a:cs typeface="AkayaKanadaka" panose="02010502080401010103" pitchFamily="2" charset="77"/>
              </a:rPr>
              <a:t>0.25 (25.47%)</a:t>
            </a:r>
            <a:r>
              <a:rPr lang="en-US" sz="1400" dirty="0">
                <a:latin typeface="AkayaKanadaka" panose="02010502080401010103" pitchFamily="2" charset="77"/>
                <a:cs typeface="AkayaKanadaka" panose="02010502080401010103" pitchFamily="2" charset="77"/>
              </a:rPr>
              <a:t>, which indicates that the model performs poorly on unseen (out-of-bag) data.</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500 trees</a:t>
            </a:r>
            <a:r>
              <a:rPr lang="en-US" sz="1400" dirty="0">
                <a:latin typeface="AkayaKanadaka" panose="02010502080401010103" pitchFamily="2" charset="77"/>
                <a:cs typeface="AkayaKanadaka" panose="02010502080401010103" pitchFamily="2" charset="77"/>
              </a:rPr>
              <a:t> were used in the forest, which should be sufficient for </a:t>
            </a:r>
            <a:r>
              <a:rPr lang="en-US" sz="1400" dirty="0" err="1">
                <a:latin typeface="AkayaKanadaka" panose="02010502080401010103" pitchFamily="2" charset="77"/>
                <a:cs typeface="AkayaKanadaka" panose="02010502080401010103" pitchFamily="2" charset="77"/>
              </a:rPr>
              <a:t>convergence.The</a:t>
            </a:r>
            <a:r>
              <a:rPr lang="en-US" sz="1400" dirty="0">
                <a:latin typeface="AkayaKanadaka" panose="02010502080401010103" pitchFamily="2" charset="77"/>
                <a:cs typeface="AkayaKanadaka" panose="02010502080401010103" pitchFamily="2" charset="77"/>
              </a:rPr>
              <a:t> number of features considered at each split (</a:t>
            </a:r>
            <a:r>
              <a:rPr lang="en-US" sz="1400" dirty="0" err="1">
                <a:latin typeface="AkayaKanadaka" panose="02010502080401010103" pitchFamily="2" charset="77"/>
                <a:cs typeface="AkayaKanadaka" panose="02010502080401010103" pitchFamily="2" charset="77"/>
              </a:rPr>
              <a:t>mtry</a:t>
            </a:r>
            <a:r>
              <a:rPr lang="en-US" sz="1400" dirty="0">
                <a:latin typeface="AkayaKanadaka" panose="02010502080401010103" pitchFamily="2" charset="77"/>
                <a:cs typeface="AkayaKanadaka" panose="02010502080401010103" pitchFamily="2" charset="77"/>
              </a:rPr>
              <a:t>) is set to the square root of the total features, which is a recommended heuristic.</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a:t>
            </a:r>
            <a:r>
              <a:rPr lang="en-US" sz="1400" dirty="0" err="1">
                <a:latin typeface="AkayaKanadaka" panose="02010502080401010103" pitchFamily="2" charset="77"/>
                <a:cs typeface="AkayaKanadaka" panose="02010502080401010103" pitchFamily="2" charset="77"/>
              </a:rPr>
              <a:t>sampsize</a:t>
            </a:r>
            <a:r>
              <a:rPr lang="en-US" sz="1400" dirty="0">
                <a:latin typeface="AkayaKanadaka" panose="02010502080401010103" pitchFamily="2" charset="77"/>
                <a:cs typeface="AkayaKanadaka" panose="02010502080401010103" pitchFamily="2" charset="77"/>
              </a:rPr>
              <a:t> parameter ensures balanced sampling of the two classes, addressing class imbalance to some extent.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Random Forest model's OOB score of 25.47% indicates significant underfitting. This might be due to overly restrictive hyperparameters (e.g., max nodes).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18323434-86BC-CC69-F833-309AABC8DE1B}"/>
              </a:ext>
            </a:extLst>
          </p:cNvPr>
          <p:cNvSpPr>
            <a:spLocks noGrp="1"/>
          </p:cNvSpPr>
          <p:nvPr>
            <p:ph type="body" sz="half" idx="2"/>
          </p:nvPr>
        </p:nvSpPr>
        <p:spPr>
          <a:xfrm>
            <a:off x="6231467" y="96819"/>
            <a:ext cx="5870886" cy="5615492"/>
          </a:xfrm>
        </p:spPr>
        <p:txBody>
          <a:bodyPr>
            <a:normAutofit/>
          </a:bodyPr>
          <a:lstStyle/>
          <a:p>
            <a:r>
              <a:rPr lang="en-US" sz="1800" b="1" i="1" dirty="0">
                <a:latin typeface="+mj-lt"/>
              </a:rPr>
              <a:t>                    Random Forest Model: Test Accuracy</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Random Forest model achieved an </a:t>
            </a:r>
            <a:r>
              <a:rPr lang="en-US" sz="1400" b="1" dirty="0">
                <a:latin typeface="AkayaKanadaka" panose="02010502080401010103" pitchFamily="2" charset="77"/>
                <a:cs typeface="AkayaKanadaka" panose="02010502080401010103" pitchFamily="2" charset="77"/>
              </a:rPr>
              <a:t>accuracy of 77.19%</a:t>
            </a:r>
            <a:r>
              <a:rPr lang="en-US" sz="1400" dirty="0">
                <a:latin typeface="AkayaKanadaka" panose="02010502080401010103" pitchFamily="2" charset="77"/>
                <a:cs typeface="AkayaKanadaka" panose="02010502080401010103" pitchFamily="2" charset="77"/>
              </a:rPr>
              <a:t> on the test set.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There is a significant improvement compared to the earlier Out-of-Bag (OOB) score of </a:t>
            </a:r>
            <a:r>
              <a:rPr lang="en-US" sz="1400" b="1" dirty="0">
                <a:latin typeface="AkayaKanadaka" panose="02010502080401010103" pitchFamily="2" charset="77"/>
                <a:cs typeface="AkayaKanadaka" panose="02010502080401010103" pitchFamily="2" charset="77"/>
              </a:rPr>
              <a:t>25.47%</a:t>
            </a:r>
            <a:r>
              <a:rPr lang="en-US" sz="1400" dirty="0">
                <a:latin typeface="AkayaKanadaka" panose="02010502080401010103" pitchFamily="2" charset="77"/>
                <a:cs typeface="AkayaKanadaka" panose="02010502080401010103" pitchFamily="2" charset="77"/>
              </a:rPr>
              <a:t>. This suggests that the model generalizes better on unseen test data than on its OOB data during training.</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model's ability to handle imbalanced data through stratified sampling has likely contributed to this improved accuracy.</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Random Forest model achieved a moderate accuracy of 77.19% on the test set, indicating it is fairly effective in predicting churn.</a:t>
            </a:r>
          </a:p>
          <a:p>
            <a:endParaRPr lang="en-US" sz="1800" b="1" i="1" dirty="0">
              <a:latin typeface="+mj-lt"/>
            </a:endParaRPr>
          </a:p>
        </p:txBody>
      </p:sp>
      <p:pic>
        <p:nvPicPr>
          <p:cNvPr id="5" name="Picture 4" descr="A screenshot of a computer program&#10;&#10;Description automatically generated">
            <a:extLst>
              <a:ext uri="{FF2B5EF4-FFF2-40B4-BE49-F238E27FC236}">
                <a16:creationId xmlns:a16="http://schemas.microsoft.com/office/drawing/2014/main" id="{EEAF4066-F9FA-E82A-3C99-EC4E98845EA6}"/>
              </a:ext>
            </a:extLst>
          </p:cNvPr>
          <p:cNvPicPr>
            <a:picLocks noChangeAspect="1"/>
          </p:cNvPicPr>
          <p:nvPr/>
        </p:nvPicPr>
        <p:blipFill>
          <a:blip r:embed="rId2"/>
          <a:stretch>
            <a:fillRect/>
          </a:stretch>
        </p:blipFill>
        <p:spPr>
          <a:xfrm>
            <a:off x="844556" y="413873"/>
            <a:ext cx="4619588" cy="1463632"/>
          </a:xfrm>
          <a:prstGeom prst="rect">
            <a:avLst/>
          </a:prstGeom>
        </p:spPr>
      </p:pic>
      <p:pic>
        <p:nvPicPr>
          <p:cNvPr id="8" name="Picture 7">
            <a:extLst>
              <a:ext uri="{FF2B5EF4-FFF2-40B4-BE49-F238E27FC236}">
                <a16:creationId xmlns:a16="http://schemas.microsoft.com/office/drawing/2014/main" id="{6A3F4B2E-B019-17E4-4D78-822C3893ECDF}"/>
              </a:ext>
            </a:extLst>
          </p:cNvPr>
          <p:cNvPicPr>
            <a:picLocks noChangeAspect="1"/>
          </p:cNvPicPr>
          <p:nvPr/>
        </p:nvPicPr>
        <p:blipFill>
          <a:blip r:embed="rId3"/>
          <a:stretch>
            <a:fillRect/>
          </a:stretch>
        </p:blipFill>
        <p:spPr>
          <a:xfrm>
            <a:off x="6750312" y="639951"/>
            <a:ext cx="5065582" cy="1237554"/>
          </a:xfrm>
          <a:prstGeom prst="rect">
            <a:avLst/>
          </a:prstGeom>
        </p:spPr>
      </p:pic>
    </p:spTree>
    <p:extLst>
      <p:ext uri="{BB962C8B-B14F-4D97-AF65-F5344CB8AC3E}">
        <p14:creationId xmlns:p14="http://schemas.microsoft.com/office/powerpoint/2010/main" val="1607035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779B4-CB52-F5D4-73F6-9F6B6FBCE1F7}"/>
              </a:ext>
            </a:extLst>
          </p:cNvPr>
          <p:cNvSpPr>
            <a:spLocks noGrp="1"/>
          </p:cNvSpPr>
          <p:nvPr>
            <p:ph idx="1"/>
          </p:nvPr>
        </p:nvSpPr>
        <p:spPr>
          <a:xfrm>
            <a:off x="457717" y="96819"/>
            <a:ext cx="5393266" cy="5550946"/>
          </a:xfrm>
        </p:spPr>
        <p:txBody>
          <a:bodyPr>
            <a:normAutofit/>
          </a:bodyPr>
          <a:lstStyle/>
          <a:p>
            <a:r>
              <a:rPr lang="en-US" sz="1800" b="1" i="1" dirty="0">
                <a:latin typeface="+mj-lt"/>
              </a:rPr>
              <a:t>      Random Forest Model: Performance Evaluation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achieved an accuracy of </a:t>
            </a:r>
            <a:r>
              <a:rPr lang="en-US" sz="1400" b="1" dirty="0">
                <a:latin typeface="AkayaKanadaka" panose="02010502080401010103" pitchFamily="2" charset="77"/>
                <a:cs typeface="AkayaKanadaka" panose="02010502080401010103" pitchFamily="2" charset="77"/>
              </a:rPr>
              <a:t>77.19%</a:t>
            </a:r>
            <a:r>
              <a:rPr lang="en-US" sz="1400" dirty="0">
                <a:latin typeface="AkayaKanadaka" panose="02010502080401010103" pitchFamily="2" charset="77"/>
                <a:cs typeface="AkayaKanadaka" panose="02010502080401010103" pitchFamily="2" charset="77"/>
              </a:rPr>
              <a:t>, indicating a moderately good performance in predicting customer churn.</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84.96%</a:t>
            </a:r>
            <a:r>
              <a:rPr lang="en-US" sz="1400" dirty="0">
                <a:latin typeface="AkayaKanadaka" panose="02010502080401010103" pitchFamily="2" charset="77"/>
                <a:cs typeface="AkayaKanadaka" panose="02010502080401010103" pitchFamily="2" charset="77"/>
              </a:rPr>
              <a:t>: The model is highly effective in correctly identifying non-churn customers (Class 0).</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56.37%</a:t>
            </a:r>
            <a:r>
              <a:rPr lang="en-US" sz="1400" dirty="0">
                <a:latin typeface="AkayaKanadaka" panose="02010502080401010103" pitchFamily="2" charset="77"/>
                <a:cs typeface="AkayaKanadaka" panose="02010502080401010103" pitchFamily="2" charset="77"/>
              </a:rPr>
              <a:t>: The ability to correctly identify churn customers (Class 1) is relatively weaker compared to non-churn customers, highlighting an area for improvement.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When the model predicts non-churn, it's correct 83.92% of the time.</a:t>
            </a:r>
          </a:p>
        </p:txBody>
      </p:sp>
      <p:sp>
        <p:nvSpPr>
          <p:cNvPr id="3" name="Text Placeholder 2">
            <a:extLst>
              <a:ext uri="{FF2B5EF4-FFF2-40B4-BE49-F238E27FC236}">
                <a16:creationId xmlns:a16="http://schemas.microsoft.com/office/drawing/2014/main" id="{03AFF809-4D06-6F02-7EC3-8926B3442FAD}"/>
              </a:ext>
            </a:extLst>
          </p:cNvPr>
          <p:cNvSpPr>
            <a:spLocks noGrp="1"/>
          </p:cNvSpPr>
          <p:nvPr>
            <p:ph type="body" sz="half" idx="2"/>
          </p:nvPr>
        </p:nvSpPr>
        <p:spPr>
          <a:xfrm>
            <a:off x="6231466" y="96819"/>
            <a:ext cx="5849371" cy="5550946"/>
          </a:xfrm>
        </p:spPr>
        <p:txBody>
          <a:bodyPr>
            <a:normAutofit lnSpcReduction="10000"/>
          </a:bodyPr>
          <a:lstStyle/>
          <a:p>
            <a:r>
              <a:rPr lang="en-US" sz="1800" b="1" i="1" dirty="0">
                <a:latin typeface="+mj-lt"/>
              </a:rPr>
              <a:t>                                Random Forest ROC Curve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ROC curve demonstrates a good separation between true positive and false positive rates. The curve rises steeply initially, indicating that the Random Forest model effectively distinguishes between churn and non-churn customers at lower false positive rates.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curve is significantly above the diagonal baseline, which suggests that the model performs better than random guessing. A high AUC value (likely around </a:t>
            </a:r>
            <a:r>
              <a:rPr lang="en-US" sz="1400" b="1" dirty="0">
                <a:latin typeface="AkayaKanadaka" panose="02010502080401010103" pitchFamily="2" charset="77"/>
                <a:cs typeface="AkayaKanadaka" panose="02010502080401010103" pitchFamily="2" charset="77"/>
              </a:rPr>
              <a:t>0.8</a:t>
            </a:r>
            <a:r>
              <a:rPr lang="en-US" sz="1400" dirty="0">
                <a:latin typeface="AkayaKanadaka" panose="02010502080401010103" pitchFamily="2" charset="77"/>
                <a:cs typeface="AkayaKanadaka" panose="02010502080401010103" pitchFamily="2" charset="77"/>
              </a:rPr>
              <a:t> based on the shape) signifies strong predictive power.</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curve's shape indicates a well-balanced trade-off between sensitivity (true positive rate) and specificity (false positive rate).</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Random Forest model shows robust classification capability, as evidenced by the high AUC value in the ROC curve.</a:t>
            </a:r>
          </a:p>
          <a:p>
            <a:endParaRPr lang="en-US" sz="1400" b="1" i="1" dirty="0">
              <a:latin typeface="+mj-lt"/>
            </a:endParaRPr>
          </a:p>
        </p:txBody>
      </p:sp>
      <p:pic>
        <p:nvPicPr>
          <p:cNvPr id="5" name="Picture 4" descr="A screenshot of a computer&#10;&#10;Description automatically generated">
            <a:extLst>
              <a:ext uri="{FF2B5EF4-FFF2-40B4-BE49-F238E27FC236}">
                <a16:creationId xmlns:a16="http://schemas.microsoft.com/office/drawing/2014/main" id="{18106C35-F160-C66E-2097-59927F8BF7A3}"/>
              </a:ext>
            </a:extLst>
          </p:cNvPr>
          <p:cNvPicPr>
            <a:picLocks noChangeAspect="1"/>
          </p:cNvPicPr>
          <p:nvPr/>
        </p:nvPicPr>
        <p:blipFill>
          <a:blip r:embed="rId2"/>
          <a:stretch>
            <a:fillRect/>
          </a:stretch>
        </p:blipFill>
        <p:spPr>
          <a:xfrm>
            <a:off x="1000542" y="437105"/>
            <a:ext cx="4034037" cy="2195476"/>
          </a:xfrm>
          <a:prstGeom prst="rect">
            <a:avLst/>
          </a:prstGeom>
        </p:spPr>
      </p:pic>
      <p:pic>
        <p:nvPicPr>
          <p:cNvPr id="7" name="Picture 6" descr="A graph with a line drawn on it&#10;&#10;Description automatically generated">
            <a:extLst>
              <a:ext uri="{FF2B5EF4-FFF2-40B4-BE49-F238E27FC236}">
                <a16:creationId xmlns:a16="http://schemas.microsoft.com/office/drawing/2014/main" id="{2F6E215F-6B7C-ADC7-F218-978468A5EBE3}"/>
              </a:ext>
            </a:extLst>
          </p:cNvPr>
          <p:cNvPicPr>
            <a:picLocks noChangeAspect="1"/>
          </p:cNvPicPr>
          <p:nvPr/>
        </p:nvPicPr>
        <p:blipFill>
          <a:blip r:embed="rId3"/>
          <a:stretch>
            <a:fillRect/>
          </a:stretch>
        </p:blipFill>
        <p:spPr>
          <a:xfrm>
            <a:off x="7529470" y="437105"/>
            <a:ext cx="3303480" cy="2286418"/>
          </a:xfrm>
          <a:prstGeom prst="rect">
            <a:avLst/>
          </a:prstGeom>
        </p:spPr>
      </p:pic>
    </p:spTree>
    <p:extLst>
      <p:ext uri="{BB962C8B-B14F-4D97-AF65-F5344CB8AC3E}">
        <p14:creationId xmlns:p14="http://schemas.microsoft.com/office/powerpoint/2010/main" val="1564777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797D9-6095-E512-C11E-E9C0C99259F1}"/>
              </a:ext>
            </a:extLst>
          </p:cNvPr>
          <p:cNvSpPr>
            <a:spLocks noGrp="1"/>
          </p:cNvSpPr>
          <p:nvPr>
            <p:ph idx="1"/>
          </p:nvPr>
        </p:nvSpPr>
        <p:spPr>
          <a:xfrm>
            <a:off x="457717" y="129092"/>
            <a:ext cx="5393266" cy="5529429"/>
          </a:xfrm>
        </p:spPr>
        <p:txBody>
          <a:bodyPr>
            <a:normAutofit/>
          </a:bodyPr>
          <a:lstStyle/>
          <a:p>
            <a:r>
              <a:rPr lang="en-US" sz="1800" b="1" i="1" dirty="0">
                <a:latin typeface="+mj-lt"/>
              </a:rPr>
              <a:t>                               Logistic Regression</a:t>
            </a:r>
          </a:p>
          <a:p>
            <a:r>
              <a:rPr lang="en-US" sz="1800" b="1" i="1" dirty="0">
                <a:latin typeface="+mj-lt"/>
              </a:rPr>
              <a:t>            (Data Preprocessing and Class Distribution)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training data (</a:t>
            </a:r>
            <a:r>
              <a:rPr lang="en-US" sz="1400" dirty="0" err="1">
                <a:latin typeface="AkayaKanadaka" panose="02010502080401010103" pitchFamily="2" charset="77"/>
                <a:cs typeface="AkayaKanadaka" panose="02010502080401010103" pitchFamily="2" charset="77"/>
              </a:rPr>
              <a:t>y_train</a:t>
            </a:r>
            <a:r>
              <a:rPr lang="en-US" sz="1400" dirty="0">
                <a:latin typeface="AkayaKanadaka" panose="02010502080401010103" pitchFamily="2" charset="77"/>
                <a:cs typeface="AkayaKanadaka" panose="02010502080401010103" pitchFamily="2" charset="77"/>
              </a:rPr>
              <a:t>) exhibits a class imbalance with </a:t>
            </a:r>
            <a:r>
              <a:rPr lang="en-US" sz="1400" b="1" dirty="0">
                <a:latin typeface="AkayaKanadaka" panose="02010502080401010103" pitchFamily="2" charset="77"/>
                <a:cs typeface="AkayaKanadaka" panose="02010502080401010103" pitchFamily="2" charset="77"/>
              </a:rPr>
              <a:t>3,627 samples</a:t>
            </a:r>
            <a:r>
              <a:rPr lang="en-US" sz="1400" dirty="0">
                <a:latin typeface="AkayaKanadaka" panose="02010502080401010103" pitchFamily="2" charset="77"/>
                <a:cs typeface="AkayaKanadaka" panose="02010502080401010103" pitchFamily="2" charset="77"/>
              </a:rPr>
              <a:t> for class 0 (non-churn) and </a:t>
            </a:r>
            <a:r>
              <a:rPr lang="en-US" sz="1400" b="1" dirty="0">
                <a:latin typeface="AkayaKanadaka" panose="02010502080401010103" pitchFamily="2" charset="77"/>
                <a:cs typeface="AkayaKanadaka" panose="02010502080401010103" pitchFamily="2" charset="77"/>
              </a:rPr>
              <a:t>1,296 samples</a:t>
            </a:r>
            <a:r>
              <a:rPr lang="en-US" sz="1400" dirty="0">
                <a:latin typeface="AkayaKanadaka" panose="02010502080401010103" pitchFamily="2" charset="77"/>
                <a:cs typeface="AkayaKanadaka" panose="02010502080401010103" pitchFamily="2" charset="77"/>
              </a:rPr>
              <a:t> for class 1 (churn).Class 0 (non-churn) accounts for approximately </a:t>
            </a:r>
            <a:r>
              <a:rPr lang="en-US" sz="1400" b="1" dirty="0">
                <a:latin typeface="AkayaKanadaka" panose="02010502080401010103" pitchFamily="2" charset="77"/>
                <a:cs typeface="AkayaKanadaka" panose="02010502080401010103" pitchFamily="2" charset="77"/>
              </a:rPr>
              <a:t>73.7%</a:t>
            </a:r>
            <a:r>
              <a:rPr lang="en-US" sz="1400" dirty="0">
                <a:latin typeface="AkayaKanadaka" panose="02010502080401010103" pitchFamily="2" charset="77"/>
                <a:cs typeface="AkayaKanadaka" panose="02010502080401010103" pitchFamily="2" charset="77"/>
              </a:rPr>
              <a:t> of the training data, while class 1 (churn) accounts for </a:t>
            </a:r>
            <a:r>
              <a:rPr lang="en-US" sz="1400" b="1" dirty="0">
                <a:latin typeface="AkayaKanadaka" panose="02010502080401010103" pitchFamily="2" charset="77"/>
                <a:cs typeface="AkayaKanadaka" panose="02010502080401010103" pitchFamily="2" charset="77"/>
              </a:rPr>
              <a:t>26.3%</a:t>
            </a:r>
            <a:r>
              <a:rPr lang="en-US" sz="1400" dirty="0">
                <a:latin typeface="AkayaKanadaka" panose="02010502080401010103" pitchFamily="2" charset="77"/>
                <a:cs typeface="AkayaKanadaka" panose="02010502080401010103" pitchFamily="2" charset="77"/>
              </a:rPr>
              <a: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features in </a:t>
            </a:r>
            <a:r>
              <a:rPr lang="en-US" sz="1400" dirty="0" err="1">
                <a:latin typeface="AkayaKanadaka" panose="02010502080401010103" pitchFamily="2" charset="77"/>
                <a:cs typeface="AkayaKanadaka" panose="02010502080401010103" pitchFamily="2" charset="77"/>
              </a:rPr>
              <a:t>X_train</a:t>
            </a:r>
            <a:r>
              <a:rPr lang="en-US" sz="1400" dirty="0">
                <a:latin typeface="AkayaKanadaka" panose="02010502080401010103" pitchFamily="2" charset="77"/>
                <a:cs typeface="AkayaKanadaka" panose="02010502080401010103" pitchFamily="2" charset="77"/>
              </a:rPr>
              <a:t> and </a:t>
            </a:r>
            <a:r>
              <a:rPr lang="en-US" sz="1400" dirty="0" err="1">
                <a:latin typeface="AkayaKanadaka" panose="02010502080401010103" pitchFamily="2" charset="77"/>
                <a:cs typeface="AkayaKanadaka" panose="02010502080401010103" pitchFamily="2" charset="77"/>
              </a:rPr>
              <a:t>X_test</a:t>
            </a:r>
            <a:r>
              <a:rPr lang="en-US" sz="1400" dirty="0">
                <a:latin typeface="AkayaKanadaka" panose="02010502080401010103" pitchFamily="2" charset="77"/>
                <a:cs typeface="AkayaKanadaka" panose="02010502080401010103" pitchFamily="2" charset="77"/>
              </a:rPr>
              <a:t> have been scaled, ensuring that numerical features are normalized for better model performance.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training dataset is imbalanced, with a higher proportion of non-churn customers. Addressing this imbalance during model training is critical to ensure fair and accurate predictions for churn.</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96E9EEA5-6383-E216-8CEA-389C34380D5F}"/>
              </a:ext>
            </a:extLst>
          </p:cNvPr>
          <p:cNvSpPr>
            <a:spLocks noGrp="1"/>
          </p:cNvSpPr>
          <p:nvPr>
            <p:ph type="body" sz="half" idx="2"/>
          </p:nvPr>
        </p:nvSpPr>
        <p:spPr>
          <a:xfrm>
            <a:off x="6231467" y="129092"/>
            <a:ext cx="5393266" cy="5529428"/>
          </a:xfrm>
        </p:spPr>
        <p:txBody>
          <a:bodyPr>
            <a:normAutofit/>
          </a:bodyPr>
          <a:lstStyle/>
          <a:p>
            <a:pPr algn="ctr"/>
            <a:r>
              <a:rPr lang="en-US" sz="1800" b="1" i="1" dirty="0">
                <a:latin typeface="+mj-lt"/>
              </a:rPr>
              <a:t>          Handling Imbalance and Regularized  Logistic Regression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Oversampling has been performed using the </a:t>
            </a:r>
            <a:r>
              <a:rPr lang="en-US" sz="1400" b="1" dirty="0">
                <a:latin typeface="AkayaKanadaka" panose="02010502080401010103" pitchFamily="2" charset="77"/>
                <a:cs typeface="AkayaKanadaka" panose="02010502080401010103" pitchFamily="2" charset="77"/>
              </a:rPr>
              <a:t>ROSE</a:t>
            </a:r>
            <a:r>
              <a:rPr lang="en-US" sz="1400" dirty="0">
                <a:latin typeface="AkayaKanadaka" panose="02010502080401010103" pitchFamily="2" charset="77"/>
                <a:cs typeface="AkayaKanadaka" panose="02010502080401010103" pitchFamily="2" charset="77"/>
              </a:rPr>
              <a:t> package to balance the </a:t>
            </a:r>
            <a:r>
              <a:rPr lang="en-US" sz="1400" dirty="0" err="1">
                <a:latin typeface="AkayaKanadaka" panose="02010502080401010103" pitchFamily="2" charset="77"/>
                <a:cs typeface="AkayaKanadaka" panose="02010502080401010103" pitchFamily="2" charset="77"/>
              </a:rPr>
              <a:t>dataset.The</a:t>
            </a:r>
            <a:r>
              <a:rPr lang="en-US" sz="1400" dirty="0">
                <a:latin typeface="AkayaKanadaka" panose="02010502080401010103" pitchFamily="2" charset="77"/>
                <a:cs typeface="AkayaKanadaka" panose="02010502080401010103" pitchFamily="2" charset="77"/>
              </a:rPr>
              <a:t> </a:t>
            </a:r>
            <a:r>
              <a:rPr lang="en-US" sz="1400" dirty="0" err="1">
                <a:latin typeface="AkayaKanadaka" panose="02010502080401010103" pitchFamily="2" charset="77"/>
                <a:cs typeface="AkayaKanadaka" panose="02010502080401010103" pitchFamily="2" charset="77"/>
              </a:rPr>
              <a:t>ovun.sample</a:t>
            </a:r>
            <a:r>
              <a:rPr lang="en-US" sz="1400" dirty="0">
                <a:latin typeface="AkayaKanadaka" panose="02010502080401010103" pitchFamily="2" charset="77"/>
                <a:cs typeface="AkayaKanadaka" panose="02010502080401010103" pitchFamily="2" charset="77"/>
              </a:rPr>
              <a:t> method increased the size of the minority class (Churn = 1) to match the majority class (Churn = 0), creating a balanced training set.</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Logistic regression with </a:t>
            </a:r>
            <a:r>
              <a:rPr lang="en-US" sz="1400" b="1" dirty="0">
                <a:latin typeface="AkayaKanadaka" panose="02010502080401010103" pitchFamily="2" charset="77"/>
                <a:cs typeface="AkayaKanadaka" panose="02010502080401010103" pitchFamily="2" charset="77"/>
              </a:rPr>
              <a:t>L2 regularization</a:t>
            </a:r>
            <a:r>
              <a:rPr lang="en-US" sz="1400" dirty="0">
                <a:latin typeface="AkayaKanadaka" panose="02010502080401010103" pitchFamily="2" charset="77"/>
                <a:cs typeface="AkayaKanadaka" panose="02010502080401010103" pitchFamily="2" charset="77"/>
              </a:rPr>
              <a:t> (Ridge regression) was applied to the balanced dataset to avoid overfitting and improve model generalization.</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Cross-validation with 10 folds (</a:t>
            </a:r>
            <a:r>
              <a:rPr lang="en-US" sz="1400" dirty="0" err="1">
                <a:latin typeface="AkayaKanadaka" panose="02010502080401010103" pitchFamily="2" charset="77"/>
                <a:cs typeface="AkayaKanadaka" panose="02010502080401010103" pitchFamily="2" charset="77"/>
              </a:rPr>
              <a:t>nfolds</a:t>
            </a:r>
            <a:r>
              <a:rPr lang="en-US" sz="1400" dirty="0">
                <a:latin typeface="AkayaKanadaka" panose="02010502080401010103" pitchFamily="2" charset="77"/>
                <a:cs typeface="AkayaKanadaka" panose="02010502080401010103" pitchFamily="2" charset="77"/>
              </a:rPr>
              <a:t> = 10) was used to find the optimal </a:t>
            </a:r>
            <a:r>
              <a:rPr lang="en-US" sz="1400" b="1" dirty="0">
                <a:latin typeface="AkayaKanadaka" panose="02010502080401010103" pitchFamily="2" charset="77"/>
                <a:cs typeface="AkayaKanadaka" panose="02010502080401010103" pitchFamily="2" charset="77"/>
              </a:rPr>
              <a:t>lambda</a:t>
            </a:r>
            <a:r>
              <a:rPr lang="en-US" sz="1400" dirty="0">
                <a:latin typeface="AkayaKanadaka" panose="02010502080401010103" pitchFamily="2" charset="77"/>
                <a:cs typeface="AkayaKanadaka" panose="02010502080401010103" pitchFamily="2" charset="77"/>
              </a:rPr>
              <a:t> (regularization parameter).The best lambda value identified is </a:t>
            </a:r>
            <a:r>
              <a:rPr lang="en-US" sz="1400" b="1" dirty="0">
                <a:latin typeface="AkayaKanadaka" panose="02010502080401010103" pitchFamily="2" charset="77"/>
                <a:cs typeface="AkayaKanadaka" panose="02010502080401010103" pitchFamily="2" charset="77"/>
              </a:rPr>
              <a:t>0.0242553634509758</a:t>
            </a:r>
            <a:r>
              <a:rPr lang="en-US" sz="1400" dirty="0">
                <a:latin typeface="AkayaKanadaka" panose="02010502080401010103" pitchFamily="2" charset="77"/>
                <a:cs typeface="AkayaKanadaka" panose="02010502080401010103" pitchFamily="2" charset="77"/>
              </a:rPr>
              <a:t>, which balances the trade-off between bias and variance.</a:t>
            </a:r>
            <a:endParaRPr lang="en-US" sz="1400" b="1" i="1" dirty="0">
              <a:latin typeface="AkayaKanadaka" panose="02010502080401010103" pitchFamily="2" charset="77"/>
              <a:cs typeface="AkayaKanadaka" panose="02010502080401010103" pitchFamily="2" charset="77"/>
            </a:endParaRPr>
          </a:p>
        </p:txBody>
      </p:sp>
      <p:pic>
        <p:nvPicPr>
          <p:cNvPr id="5" name="Picture 4" descr="A computer code with blue text&#10;&#10;Description automatically generated">
            <a:extLst>
              <a:ext uri="{FF2B5EF4-FFF2-40B4-BE49-F238E27FC236}">
                <a16:creationId xmlns:a16="http://schemas.microsoft.com/office/drawing/2014/main" id="{C70C5069-B7E2-0DB8-B1E4-40CC78C96756}"/>
              </a:ext>
            </a:extLst>
          </p:cNvPr>
          <p:cNvPicPr>
            <a:picLocks noChangeAspect="1"/>
          </p:cNvPicPr>
          <p:nvPr/>
        </p:nvPicPr>
        <p:blipFill>
          <a:blip r:embed="rId2"/>
          <a:stretch>
            <a:fillRect/>
          </a:stretch>
        </p:blipFill>
        <p:spPr>
          <a:xfrm>
            <a:off x="1021908" y="857772"/>
            <a:ext cx="4264884" cy="1444363"/>
          </a:xfrm>
          <a:prstGeom prst="rect">
            <a:avLst/>
          </a:prstGeom>
        </p:spPr>
      </p:pic>
      <p:pic>
        <p:nvPicPr>
          <p:cNvPr id="7" name="Picture 6" descr="A computer screen shot of a code&#10;&#10;Description automatically generated">
            <a:extLst>
              <a:ext uri="{FF2B5EF4-FFF2-40B4-BE49-F238E27FC236}">
                <a16:creationId xmlns:a16="http://schemas.microsoft.com/office/drawing/2014/main" id="{9761159D-A4C2-B44F-E933-B3CA2EF29AC9}"/>
              </a:ext>
            </a:extLst>
          </p:cNvPr>
          <p:cNvPicPr>
            <a:picLocks noChangeAspect="1"/>
          </p:cNvPicPr>
          <p:nvPr/>
        </p:nvPicPr>
        <p:blipFill>
          <a:blip r:embed="rId3"/>
          <a:stretch>
            <a:fillRect/>
          </a:stretch>
        </p:blipFill>
        <p:spPr>
          <a:xfrm>
            <a:off x="7189164" y="716076"/>
            <a:ext cx="3980928" cy="1899874"/>
          </a:xfrm>
          <a:prstGeom prst="rect">
            <a:avLst/>
          </a:prstGeom>
        </p:spPr>
      </p:pic>
    </p:spTree>
    <p:extLst>
      <p:ext uri="{BB962C8B-B14F-4D97-AF65-F5344CB8AC3E}">
        <p14:creationId xmlns:p14="http://schemas.microsoft.com/office/powerpoint/2010/main" val="159511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09045-B400-D451-071C-A127D8EBC50E}"/>
              </a:ext>
            </a:extLst>
          </p:cNvPr>
          <p:cNvSpPr>
            <a:spLocks noGrp="1"/>
          </p:cNvSpPr>
          <p:nvPr>
            <p:ph idx="1"/>
          </p:nvPr>
        </p:nvSpPr>
        <p:spPr>
          <a:xfrm>
            <a:off x="457717" y="96819"/>
            <a:ext cx="5393266" cy="5572461"/>
          </a:xfrm>
        </p:spPr>
        <p:txBody>
          <a:bodyPr>
            <a:normAutofit/>
          </a:bodyPr>
          <a:lstStyle/>
          <a:p>
            <a:r>
              <a:rPr lang="en-US" sz="1800" b="1" i="1" dirty="0">
                <a:latin typeface="+mj-lt"/>
              </a:rPr>
              <a:t>               Regularized Logistic Regression Results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 logistic regression model was trained using the </a:t>
            </a:r>
            <a:r>
              <a:rPr lang="en-US" sz="1400" b="1" dirty="0">
                <a:latin typeface="AkayaKanadaka" panose="02010502080401010103" pitchFamily="2" charset="77"/>
                <a:cs typeface="AkayaKanadaka" panose="02010502080401010103" pitchFamily="2" charset="77"/>
              </a:rPr>
              <a:t>best lambda</a:t>
            </a:r>
            <a:r>
              <a:rPr lang="en-US" sz="1400" dirty="0">
                <a:latin typeface="AkayaKanadaka" panose="02010502080401010103" pitchFamily="2" charset="77"/>
                <a:cs typeface="AkayaKanadaka" panose="02010502080401010103" pitchFamily="2" charset="77"/>
              </a:rPr>
              <a:t> identified from cross-validation (lambda = 0.024), ensuring optimal regularization for generalization.</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Predictions were made on the test set using the trained model, with a decision threshold of 0.5 to classify outcomes.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final logistic regression model achieved an accuracy of </a:t>
            </a:r>
            <a:r>
              <a:rPr lang="en-US" sz="1400" b="1" dirty="0">
                <a:latin typeface="AkayaKanadaka" panose="02010502080401010103" pitchFamily="2" charset="77"/>
                <a:cs typeface="AkayaKanadaka" panose="02010502080401010103" pitchFamily="2" charset="77"/>
              </a:rPr>
              <a:t>69.99%</a:t>
            </a:r>
            <a:r>
              <a:rPr lang="en-US" sz="1400" dirty="0">
                <a:latin typeface="AkayaKanadaka" panose="02010502080401010103" pitchFamily="2" charset="77"/>
                <a:cs typeface="AkayaKanadaka" panose="02010502080401010103" pitchFamily="2" charset="77"/>
              </a:rPr>
              <a:t> on the test set, indicating a fair performance with room for improvement.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regularized logistic regression model performed moderately well with a nearly 70% accuracy, indicating the balanced dataset and regularization positively impacted predictions.</a:t>
            </a:r>
          </a:p>
          <a:p>
            <a:endParaRPr lang="en-US" sz="1800" dirty="0">
              <a:latin typeface="+mj-lt"/>
            </a:endParaRPr>
          </a:p>
        </p:txBody>
      </p:sp>
      <p:sp>
        <p:nvSpPr>
          <p:cNvPr id="3" name="Text Placeholder 2">
            <a:extLst>
              <a:ext uri="{FF2B5EF4-FFF2-40B4-BE49-F238E27FC236}">
                <a16:creationId xmlns:a16="http://schemas.microsoft.com/office/drawing/2014/main" id="{2D8B4600-B65F-DA70-CD8C-2AAE76113046}"/>
              </a:ext>
            </a:extLst>
          </p:cNvPr>
          <p:cNvSpPr>
            <a:spLocks noGrp="1"/>
          </p:cNvSpPr>
          <p:nvPr>
            <p:ph type="body" sz="half" idx="2"/>
          </p:nvPr>
        </p:nvSpPr>
        <p:spPr>
          <a:xfrm>
            <a:off x="6231467" y="96819"/>
            <a:ext cx="5881644" cy="5572461"/>
          </a:xfrm>
        </p:spPr>
        <p:txBody>
          <a:bodyPr>
            <a:normAutofit/>
          </a:bodyPr>
          <a:lstStyle/>
          <a:p>
            <a:r>
              <a:rPr lang="en-US" sz="1800" b="1" i="1" dirty="0">
                <a:latin typeface="+mj-lt"/>
              </a:rPr>
              <a:t>                    Logistic Regression Model Performance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logistic regression model achieved an accuracy of </a:t>
            </a:r>
            <a:r>
              <a:rPr lang="en-US" sz="1400" b="1" dirty="0">
                <a:latin typeface="AkayaKanadaka" panose="02010502080401010103" pitchFamily="2" charset="77"/>
                <a:cs typeface="AkayaKanadaka" panose="02010502080401010103" pitchFamily="2" charset="77"/>
              </a:rPr>
              <a:t>69.99%</a:t>
            </a:r>
            <a:r>
              <a:rPr lang="en-US" sz="1400" dirty="0">
                <a:latin typeface="AkayaKanadaka" panose="02010502080401010103" pitchFamily="2" charset="77"/>
                <a:cs typeface="AkayaKanadaka" panose="02010502080401010103" pitchFamily="2" charset="77"/>
              </a:rPr>
              <a:t>, indicating moderate predictive performance.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For churners: </a:t>
            </a:r>
            <a:r>
              <a:rPr lang="en-US" sz="1400" b="1" dirty="0">
                <a:latin typeface="AkayaKanadaka" panose="02010502080401010103" pitchFamily="2" charset="77"/>
                <a:cs typeface="AkayaKanadaka" panose="02010502080401010103" pitchFamily="2" charset="77"/>
              </a:rPr>
              <a:t>93.37%</a:t>
            </a:r>
            <a:r>
              <a:rPr lang="en-US" sz="1400" dirty="0">
                <a:latin typeface="AkayaKanadaka" panose="02010502080401010103" pitchFamily="2" charset="77"/>
                <a:cs typeface="AkayaKanadaka" panose="02010502080401010103" pitchFamily="2" charset="77"/>
              </a:rPr>
              <a:t> – The model predicts churn accurately for the majority of cases.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balanced accuracy is </a:t>
            </a:r>
            <a:r>
              <a:rPr lang="en-US" sz="1400" b="1" dirty="0">
                <a:latin typeface="AkayaKanadaka" panose="02010502080401010103" pitchFamily="2" charset="77"/>
                <a:cs typeface="AkayaKanadaka" panose="02010502080401010103" pitchFamily="2" charset="77"/>
              </a:rPr>
              <a:t>75.62%</a:t>
            </a:r>
            <a:r>
              <a:rPr lang="en-US" sz="1400" dirty="0">
                <a:latin typeface="AkayaKanadaka" panose="02010502080401010103" pitchFamily="2" charset="77"/>
                <a:cs typeface="AkayaKanadaka" panose="02010502080401010103" pitchFamily="2" charset="77"/>
              </a:rPr>
              <a:t>, reflecting an average of sensitivity and specificity, suggesting reasonable performance in handling both churners and non-churners</a:t>
            </a:r>
            <a:r>
              <a:rPr lang="en-US" sz="1400" b="1" i="1" dirty="0">
                <a:latin typeface="AkayaKanadaka" panose="02010502080401010103" pitchFamily="2" charset="77"/>
                <a:cs typeface="AkayaKanadaka" panose="02010502080401010103" pitchFamily="2" charset="77"/>
              </a:rPr>
              <a:t>.</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Kappa: </a:t>
            </a:r>
            <a:r>
              <a:rPr lang="en-US" sz="1400" b="1" dirty="0">
                <a:latin typeface="AkayaKanadaka" panose="02010502080401010103" pitchFamily="2" charset="77"/>
                <a:cs typeface="AkayaKanadaka" panose="02010502080401010103" pitchFamily="2" charset="77"/>
              </a:rPr>
              <a:t>0.4032</a:t>
            </a:r>
            <a:r>
              <a:rPr lang="en-US" sz="1400" dirty="0">
                <a:latin typeface="AkayaKanadaka" panose="02010502080401010103" pitchFamily="2" charset="77"/>
                <a:cs typeface="AkayaKanadaka" panose="02010502080401010103" pitchFamily="2" charset="77"/>
              </a:rPr>
              <a:t> – This indicates fair agreement between the predicted and actual classes beyond chance.</a:t>
            </a:r>
            <a:endParaRPr lang="en-US" sz="1400" b="1" i="1" dirty="0">
              <a:latin typeface="AkayaKanadaka" panose="02010502080401010103" pitchFamily="2" charset="77"/>
              <a:cs typeface="AkayaKanadaka" panose="02010502080401010103" pitchFamily="2" charset="77"/>
            </a:endParaRPr>
          </a:p>
        </p:txBody>
      </p:sp>
      <p:pic>
        <p:nvPicPr>
          <p:cNvPr id="5" name="Picture 4" descr="A computer code with blue text&#10;&#10;Description automatically generated">
            <a:extLst>
              <a:ext uri="{FF2B5EF4-FFF2-40B4-BE49-F238E27FC236}">
                <a16:creationId xmlns:a16="http://schemas.microsoft.com/office/drawing/2014/main" id="{B53E0811-D014-6158-24C0-6ED2753867F8}"/>
              </a:ext>
            </a:extLst>
          </p:cNvPr>
          <p:cNvPicPr>
            <a:picLocks noChangeAspect="1"/>
          </p:cNvPicPr>
          <p:nvPr/>
        </p:nvPicPr>
        <p:blipFill>
          <a:blip r:embed="rId2"/>
          <a:stretch>
            <a:fillRect/>
          </a:stretch>
        </p:blipFill>
        <p:spPr>
          <a:xfrm>
            <a:off x="1060151" y="720743"/>
            <a:ext cx="4404734" cy="14523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44AA055-400F-D876-FE52-EF01A83C5841}"/>
              </a:ext>
            </a:extLst>
          </p:cNvPr>
          <p:cNvPicPr>
            <a:picLocks noChangeAspect="1"/>
          </p:cNvPicPr>
          <p:nvPr/>
        </p:nvPicPr>
        <p:blipFill>
          <a:blip r:embed="rId3"/>
          <a:stretch>
            <a:fillRect/>
          </a:stretch>
        </p:blipFill>
        <p:spPr>
          <a:xfrm>
            <a:off x="7111476" y="492460"/>
            <a:ext cx="4323901" cy="2621457"/>
          </a:xfrm>
          <a:prstGeom prst="rect">
            <a:avLst/>
          </a:prstGeom>
        </p:spPr>
      </p:pic>
    </p:spTree>
    <p:extLst>
      <p:ext uri="{BB962C8B-B14F-4D97-AF65-F5344CB8AC3E}">
        <p14:creationId xmlns:p14="http://schemas.microsoft.com/office/powerpoint/2010/main" val="2987703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F35CF6-29A9-3408-B60D-C82C2A856A77}"/>
              </a:ext>
            </a:extLst>
          </p:cNvPr>
          <p:cNvSpPr>
            <a:spLocks noGrp="1"/>
          </p:cNvSpPr>
          <p:nvPr>
            <p:ph idx="1"/>
          </p:nvPr>
        </p:nvSpPr>
        <p:spPr>
          <a:xfrm>
            <a:off x="457717" y="96819"/>
            <a:ext cx="5393266" cy="5550946"/>
          </a:xfrm>
        </p:spPr>
        <p:txBody>
          <a:bodyPr>
            <a:normAutofit/>
          </a:bodyPr>
          <a:lstStyle/>
          <a:p>
            <a:r>
              <a:rPr lang="en-US" sz="1800" b="1" i="1" dirty="0">
                <a:latin typeface="+mj-lt"/>
              </a:rPr>
              <a:t>               Confusion Matrix: Logistic Regression</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struggles more with identifying customers who churn (high False Negatives).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False Positive count is also substantial, suggesting misclassification for non-churners.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logistic regression model performs well in detecting churned customers but suffers from a significant number of false negatives, making it less reliable in identifying churners.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2305021F-1298-9A91-DB46-DFC516A9B8A8}"/>
              </a:ext>
            </a:extLst>
          </p:cNvPr>
          <p:cNvSpPr>
            <a:spLocks noGrp="1"/>
          </p:cNvSpPr>
          <p:nvPr>
            <p:ph type="body" sz="half" idx="2"/>
          </p:nvPr>
        </p:nvSpPr>
        <p:spPr>
          <a:xfrm>
            <a:off x="6231467" y="96819"/>
            <a:ext cx="5881644" cy="5550946"/>
          </a:xfrm>
        </p:spPr>
        <p:txBody>
          <a:bodyPr>
            <a:normAutofit/>
          </a:bodyPr>
          <a:lstStyle/>
          <a:p>
            <a:r>
              <a:rPr lang="en-US" sz="1800" b="1" i="1" dirty="0">
                <a:latin typeface="+mj-lt"/>
              </a:rPr>
              <a:t>                           Logistic Regression: ROC Curve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ROC curve demonstrates the trade-off between the true positive rate (TPR) and false positive rate (FPR) across different threshold values.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curve indicates a fair model performance, as it rises significantly above the diagonal random guess line.</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shows improved TPR (True Positive Rate) at higher thresholds.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There is room for improvement in distinguishing churners from non-churners more effectively at lower FPR values.</a:t>
            </a:r>
            <a:endParaRPr lang="en-US" sz="1400" b="1" i="1" dirty="0">
              <a:latin typeface="AkayaKanadaka" panose="02010502080401010103" pitchFamily="2" charset="77"/>
              <a:cs typeface="AkayaKanadaka" panose="02010502080401010103" pitchFamily="2" charset="77"/>
            </a:endParaRPr>
          </a:p>
          <a:p>
            <a:endParaRPr lang="en-US" sz="1800" b="1" i="1" dirty="0">
              <a:latin typeface="+mj-lt"/>
            </a:endParaRPr>
          </a:p>
        </p:txBody>
      </p:sp>
      <p:pic>
        <p:nvPicPr>
          <p:cNvPr id="5" name="Picture 4" descr="A colorful squares with numbers&#10;&#10;Description automatically generated">
            <a:extLst>
              <a:ext uri="{FF2B5EF4-FFF2-40B4-BE49-F238E27FC236}">
                <a16:creationId xmlns:a16="http://schemas.microsoft.com/office/drawing/2014/main" id="{AC30A0D3-2EF5-96C6-078A-4E2FEA0D5BE0}"/>
              </a:ext>
            </a:extLst>
          </p:cNvPr>
          <p:cNvPicPr>
            <a:picLocks noChangeAspect="1"/>
          </p:cNvPicPr>
          <p:nvPr/>
        </p:nvPicPr>
        <p:blipFill>
          <a:blip r:embed="rId2"/>
          <a:stretch>
            <a:fillRect/>
          </a:stretch>
        </p:blipFill>
        <p:spPr>
          <a:xfrm>
            <a:off x="828637" y="493283"/>
            <a:ext cx="4851400" cy="2673911"/>
          </a:xfrm>
          <a:prstGeom prst="rect">
            <a:avLst/>
          </a:prstGeom>
        </p:spPr>
      </p:pic>
      <p:pic>
        <p:nvPicPr>
          <p:cNvPr id="7" name="Picture 6" descr="A graph with a line drawn on it&#10;&#10;Description automatically generated">
            <a:extLst>
              <a:ext uri="{FF2B5EF4-FFF2-40B4-BE49-F238E27FC236}">
                <a16:creationId xmlns:a16="http://schemas.microsoft.com/office/drawing/2014/main" id="{C96406D6-C835-A5E2-6DB7-D649F1B7ECA6}"/>
              </a:ext>
            </a:extLst>
          </p:cNvPr>
          <p:cNvPicPr>
            <a:picLocks noChangeAspect="1"/>
          </p:cNvPicPr>
          <p:nvPr/>
        </p:nvPicPr>
        <p:blipFill>
          <a:blip r:embed="rId3"/>
          <a:stretch>
            <a:fillRect/>
          </a:stretch>
        </p:blipFill>
        <p:spPr>
          <a:xfrm>
            <a:off x="6857602" y="542593"/>
            <a:ext cx="4349675" cy="2397154"/>
          </a:xfrm>
          <a:prstGeom prst="rect">
            <a:avLst/>
          </a:prstGeom>
        </p:spPr>
      </p:pic>
    </p:spTree>
    <p:extLst>
      <p:ext uri="{BB962C8B-B14F-4D97-AF65-F5344CB8AC3E}">
        <p14:creationId xmlns:p14="http://schemas.microsoft.com/office/powerpoint/2010/main" val="265180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D8DA6-E4F4-4E0B-9D83-1459C23FC972}"/>
              </a:ext>
            </a:extLst>
          </p:cNvPr>
          <p:cNvSpPr>
            <a:spLocks noGrp="1"/>
          </p:cNvSpPr>
          <p:nvPr>
            <p:ph idx="1"/>
          </p:nvPr>
        </p:nvSpPr>
        <p:spPr>
          <a:xfrm>
            <a:off x="96819" y="107577"/>
            <a:ext cx="5754164" cy="5583218"/>
          </a:xfrm>
        </p:spPr>
        <p:txBody>
          <a:bodyPr>
            <a:normAutofit/>
          </a:bodyPr>
          <a:lstStyle/>
          <a:p>
            <a:r>
              <a:rPr lang="en-US" sz="1800" b="1" i="1" dirty="0">
                <a:latin typeface="+mj-lt"/>
              </a:rPr>
              <a:t>                     Decision Tree Model Performance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decision tree classifier achieved an accuracy of </a:t>
            </a:r>
            <a:r>
              <a:rPr lang="en-US" sz="1400" b="1" dirty="0">
                <a:latin typeface="AkayaKanadaka" panose="02010502080401010103" pitchFamily="2" charset="77"/>
                <a:cs typeface="AkayaKanadaka" panose="02010502080401010103" pitchFamily="2" charset="77"/>
              </a:rPr>
              <a:t>72.83%</a:t>
            </a:r>
            <a:r>
              <a:rPr lang="en-US" sz="1400" dirty="0">
                <a:latin typeface="AkayaKanadaka" panose="02010502080401010103" pitchFamily="2" charset="77"/>
                <a:cs typeface="AkayaKanadaka" panose="02010502080401010103" pitchFamily="2" charset="77"/>
              </a:rPr>
              <a:t> on the test data, indicating moderate performance in predicting customer churn.</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64454666-1C27-6113-ED04-07C904744A0C}"/>
              </a:ext>
            </a:extLst>
          </p:cNvPr>
          <p:cNvSpPr>
            <a:spLocks noGrp="1"/>
          </p:cNvSpPr>
          <p:nvPr>
            <p:ph type="body" sz="half" idx="2"/>
          </p:nvPr>
        </p:nvSpPr>
        <p:spPr>
          <a:xfrm>
            <a:off x="6231467" y="107577"/>
            <a:ext cx="5863714" cy="5583218"/>
          </a:xfrm>
        </p:spPr>
        <p:txBody>
          <a:bodyPr>
            <a:normAutofit/>
          </a:bodyPr>
          <a:lstStyle/>
          <a:p>
            <a:r>
              <a:rPr lang="en-US" sz="1800" b="1" i="1" dirty="0">
                <a:latin typeface="+mj-lt"/>
              </a:rPr>
              <a:t>                        Decision Tree Classification Report</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Sensitivity (Recall for Class 0): Perfect at 1.0000, meaning the model identified all non-churn customers </a:t>
            </a:r>
            <a:r>
              <a:rPr lang="en-US" sz="1400" dirty="0" err="1">
                <a:latin typeface="AkayaKanadaka" panose="02010502080401010103" pitchFamily="2" charset="77"/>
                <a:cs typeface="AkayaKanadaka" panose="02010502080401010103" pitchFamily="2" charset="77"/>
              </a:rPr>
              <a:t>correctly.Specificity</a:t>
            </a:r>
            <a:r>
              <a:rPr lang="en-US" sz="1400" dirty="0">
                <a:latin typeface="AkayaKanadaka" panose="02010502080401010103" pitchFamily="2" charset="77"/>
                <a:cs typeface="AkayaKanadaka" panose="02010502080401010103" pitchFamily="2" charset="77"/>
              </a:rPr>
              <a:t> (Recall for Class 1): 0.0000, indicating the model failed to correctly identify any churn customers.</a:t>
            </a:r>
            <a:endParaRPr lang="en-US" sz="1400"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Kappa value is 0, suggesting the model's predictions are no better than random guessing when considering class imbalance.</a:t>
            </a:r>
            <a:endParaRPr lang="en-US" sz="1400"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Predicted all cases as non-churn (Class 0), leading to:</a:t>
            </a:r>
          </a:p>
          <a:p>
            <a:pPr marL="742950" lvl="1" indent="-285750">
              <a:buFont typeface="Wingdings" pitchFamily="2" charset="2"/>
              <a:buChar char="Ø"/>
            </a:pPr>
            <a:r>
              <a:rPr lang="en-US" sz="1400" dirty="0">
                <a:latin typeface="AkayaKanadaka" panose="02010502080401010103" pitchFamily="2" charset="77"/>
                <a:cs typeface="AkayaKanadaka" panose="02010502080401010103" pitchFamily="2" charset="77"/>
              </a:rPr>
              <a:t>Correctly predicted 1,536 non-churn instances.</a:t>
            </a:r>
          </a:p>
          <a:p>
            <a:pPr marL="742950" lvl="1" indent="-285750">
              <a:buFont typeface="Wingdings" pitchFamily="2" charset="2"/>
              <a:buChar char="Ø"/>
            </a:pPr>
            <a:r>
              <a:rPr lang="en-US" sz="1400" dirty="0">
                <a:latin typeface="AkayaKanadaka" panose="02010502080401010103" pitchFamily="2" charset="77"/>
                <a:cs typeface="AkayaKanadaka" panose="02010502080401010103" pitchFamily="2" charset="77"/>
              </a:rPr>
              <a:t>Misclassified all 573 churn instances as non-churn.</a:t>
            </a:r>
          </a:p>
          <a:p>
            <a:endParaRPr lang="en-US" sz="1800" b="1" i="1" dirty="0">
              <a:latin typeface="+mj-lt"/>
            </a:endParaRPr>
          </a:p>
        </p:txBody>
      </p:sp>
      <p:pic>
        <p:nvPicPr>
          <p:cNvPr id="5" name="Picture 4" descr="A computer screen shot of a math problem&#10;&#10;Description automatically generated with medium confidence">
            <a:extLst>
              <a:ext uri="{FF2B5EF4-FFF2-40B4-BE49-F238E27FC236}">
                <a16:creationId xmlns:a16="http://schemas.microsoft.com/office/drawing/2014/main" id="{71F63E93-CA4C-8346-E7D8-852BA689355A}"/>
              </a:ext>
            </a:extLst>
          </p:cNvPr>
          <p:cNvPicPr>
            <a:picLocks noChangeAspect="1"/>
          </p:cNvPicPr>
          <p:nvPr/>
        </p:nvPicPr>
        <p:blipFill>
          <a:blip r:embed="rId2"/>
          <a:stretch>
            <a:fillRect/>
          </a:stretch>
        </p:blipFill>
        <p:spPr>
          <a:xfrm>
            <a:off x="705262" y="1049467"/>
            <a:ext cx="4856442" cy="184971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E59C8BA-D2A5-FD6B-46E0-48DD7758C699}"/>
              </a:ext>
            </a:extLst>
          </p:cNvPr>
          <p:cNvPicPr>
            <a:picLocks noChangeAspect="1"/>
          </p:cNvPicPr>
          <p:nvPr/>
        </p:nvPicPr>
        <p:blipFill>
          <a:blip r:embed="rId3"/>
          <a:stretch>
            <a:fillRect/>
          </a:stretch>
        </p:blipFill>
        <p:spPr>
          <a:xfrm>
            <a:off x="7156625" y="473934"/>
            <a:ext cx="4330113" cy="2387600"/>
          </a:xfrm>
          <a:prstGeom prst="rect">
            <a:avLst/>
          </a:prstGeom>
        </p:spPr>
      </p:pic>
    </p:spTree>
    <p:extLst>
      <p:ext uri="{BB962C8B-B14F-4D97-AF65-F5344CB8AC3E}">
        <p14:creationId xmlns:p14="http://schemas.microsoft.com/office/powerpoint/2010/main" val="310132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4F3D0-B349-D059-CDD9-9B672A71C3CA}"/>
              </a:ext>
            </a:extLst>
          </p:cNvPr>
          <p:cNvSpPr>
            <a:spLocks noGrp="1"/>
          </p:cNvSpPr>
          <p:nvPr>
            <p:ph idx="1"/>
          </p:nvPr>
        </p:nvSpPr>
        <p:spPr>
          <a:xfrm>
            <a:off x="75304" y="96819"/>
            <a:ext cx="5775679" cy="5572461"/>
          </a:xfrm>
        </p:spPr>
        <p:txBody>
          <a:bodyPr>
            <a:normAutofit/>
          </a:bodyPr>
          <a:lstStyle/>
          <a:p>
            <a:r>
              <a:rPr lang="en-US" sz="1800" b="1" i="1" dirty="0">
                <a:latin typeface="+mj-lt"/>
              </a:rPr>
              <a:t>                    AdaBoost-Like Model Performance</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a:t>
            </a:r>
            <a:r>
              <a:rPr lang="en-US" sz="1400" b="1" dirty="0">
                <a:latin typeface="AkayaKanadaka" panose="02010502080401010103" pitchFamily="2" charset="77"/>
                <a:cs typeface="AkayaKanadaka" panose="02010502080401010103" pitchFamily="2" charset="77"/>
              </a:rPr>
              <a:t>AdaBoost-like model</a:t>
            </a:r>
            <a:r>
              <a:rPr lang="en-US" sz="1400" dirty="0">
                <a:latin typeface="AkayaKanadaka" panose="02010502080401010103" pitchFamily="2" charset="77"/>
                <a:cs typeface="AkayaKanadaka" panose="02010502080401010103" pitchFamily="2" charset="77"/>
              </a:rPr>
              <a:t> achieved an accuracy of </a:t>
            </a:r>
            <a:r>
              <a:rPr lang="en-US" sz="1400" b="1" dirty="0">
                <a:latin typeface="AkayaKanadaka" panose="02010502080401010103" pitchFamily="2" charset="77"/>
                <a:cs typeface="AkayaKanadaka" panose="02010502080401010103" pitchFamily="2" charset="77"/>
              </a:rPr>
              <a:t>74.82%</a:t>
            </a:r>
            <a:r>
              <a:rPr lang="en-US" sz="1400" dirty="0">
                <a:latin typeface="AkayaKanadaka" panose="02010502080401010103" pitchFamily="2" charset="77"/>
                <a:cs typeface="AkayaKanadaka" panose="02010502080401010103" pitchFamily="2" charset="77"/>
              </a:rPr>
              <a:t>, indicating a reasonable performance in predicting both churn and non-churn customers.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 demonstrates better handling of the imbalanced data compared to simpler models like Decision Tree, showcasing its ensemble capability.</a:t>
            </a:r>
            <a:endParaRPr lang="en-US" sz="1400" b="1" i="1" dirty="0">
              <a:latin typeface="AkayaKanadaka" panose="02010502080401010103" pitchFamily="2" charset="77"/>
              <a:cs typeface="AkayaKanadaka" panose="02010502080401010103" pitchFamily="2" charset="77"/>
            </a:endParaRPr>
          </a:p>
          <a:p>
            <a:endParaRPr lang="en-US" sz="1800" b="1" i="1" dirty="0">
              <a:latin typeface="+mj-lt"/>
            </a:endParaRPr>
          </a:p>
        </p:txBody>
      </p:sp>
      <p:sp>
        <p:nvSpPr>
          <p:cNvPr id="3" name="Text Placeholder 2">
            <a:extLst>
              <a:ext uri="{FF2B5EF4-FFF2-40B4-BE49-F238E27FC236}">
                <a16:creationId xmlns:a16="http://schemas.microsoft.com/office/drawing/2014/main" id="{A9D0960E-3F02-2D1B-BE87-3EE9DD59FD68}"/>
              </a:ext>
            </a:extLst>
          </p:cNvPr>
          <p:cNvSpPr>
            <a:spLocks noGrp="1"/>
          </p:cNvSpPr>
          <p:nvPr>
            <p:ph type="body" sz="half" idx="2"/>
          </p:nvPr>
        </p:nvSpPr>
        <p:spPr>
          <a:xfrm>
            <a:off x="6231466" y="96819"/>
            <a:ext cx="5885229" cy="5572461"/>
          </a:xfrm>
        </p:spPr>
        <p:txBody>
          <a:bodyPr>
            <a:normAutofit lnSpcReduction="10000"/>
          </a:bodyPr>
          <a:lstStyle/>
          <a:p>
            <a:r>
              <a:rPr lang="en-US" dirty="0"/>
              <a:t>             </a:t>
            </a:r>
            <a:r>
              <a:rPr lang="en-US" sz="1800" b="1" i="1" dirty="0">
                <a:latin typeface="+mj-lt"/>
              </a:rPr>
              <a:t>AdaBoost-Like Model Classification Report</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High sensitivity (98.83%) indicates that the model effectively identifies true positives (correctly classifying non-churn cases).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Low specificity (10.47%) suggests that the model struggles with correctly identifying true negatives (churn cases).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Positive predictive value (PPV) of 74.74% demonstrates a decent proportion of correctly predicted churn cases among all predicted churn cases.</a:t>
            </a:r>
            <a:endParaRPr lang="en-US" sz="1400" b="1" i="1"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A balanced accuracy of </a:t>
            </a:r>
            <a:r>
              <a:rPr lang="en-US" sz="1400" b="1" dirty="0">
                <a:latin typeface="AkayaKanadaka" panose="02010502080401010103" pitchFamily="2" charset="77"/>
                <a:cs typeface="AkayaKanadaka" panose="02010502080401010103" pitchFamily="2" charset="77"/>
              </a:rPr>
              <a:t>54.65%</a:t>
            </a:r>
            <a:r>
              <a:rPr lang="en-US" sz="1400" dirty="0">
                <a:latin typeface="AkayaKanadaka" panose="02010502080401010103" pitchFamily="2" charset="77"/>
                <a:cs typeface="AkayaKanadaka" panose="02010502080401010103" pitchFamily="2" charset="77"/>
              </a:rPr>
              <a:t> reflects a slight imbalance in the model's classification ability for both churn and non-churn cases.</a:t>
            </a:r>
            <a:endParaRPr lang="en-US" sz="1400" b="1" i="1" dirty="0">
              <a:latin typeface="AkayaKanadaka" panose="02010502080401010103" pitchFamily="2" charset="77"/>
              <a:cs typeface="AkayaKanadaka" panose="02010502080401010103" pitchFamily="2" charset="77"/>
            </a:endParaRPr>
          </a:p>
        </p:txBody>
      </p:sp>
      <p:pic>
        <p:nvPicPr>
          <p:cNvPr id="5" name="Picture 4" descr="A close-up of a code&#10;&#10;Description automatically generated">
            <a:extLst>
              <a:ext uri="{FF2B5EF4-FFF2-40B4-BE49-F238E27FC236}">
                <a16:creationId xmlns:a16="http://schemas.microsoft.com/office/drawing/2014/main" id="{A2C38200-640D-CA28-00CF-F9153BCA050D}"/>
              </a:ext>
            </a:extLst>
          </p:cNvPr>
          <p:cNvPicPr>
            <a:picLocks noChangeAspect="1"/>
          </p:cNvPicPr>
          <p:nvPr/>
        </p:nvPicPr>
        <p:blipFill>
          <a:blip r:embed="rId2"/>
          <a:stretch>
            <a:fillRect/>
          </a:stretch>
        </p:blipFill>
        <p:spPr>
          <a:xfrm>
            <a:off x="749075" y="1020220"/>
            <a:ext cx="4726566" cy="117609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2831D8E-B1C5-8376-A005-3171CCCC7C15}"/>
              </a:ext>
            </a:extLst>
          </p:cNvPr>
          <p:cNvPicPr>
            <a:picLocks noChangeAspect="1"/>
          </p:cNvPicPr>
          <p:nvPr/>
        </p:nvPicPr>
        <p:blipFill>
          <a:blip r:embed="rId3"/>
          <a:stretch>
            <a:fillRect/>
          </a:stretch>
        </p:blipFill>
        <p:spPr>
          <a:xfrm>
            <a:off x="7477771" y="527431"/>
            <a:ext cx="3559575" cy="2901569"/>
          </a:xfrm>
          <a:prstGeom prst="rect">
            <a:avLst/>
          </a:prstGeom>
        </p:spPr>
      </p:pic>
    </p:spTree>
    <p:extLst>
      <p:ext uri="{BB962C8B-B14F-4D97-AF65-F5344CB8AC3E}">
        <p14:creationId xmlns:p14="http://schemas.microsoft.com/office/powerpoint/2010/main" val="2943653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9CC4F-6B02-F8D6-74A3-6E55AD600C5C}"/>
              </a:ext>
            </a:extLst>
          </p:cNvPr>
          <p:cNvSpPr>
            <a:spLocks noGrp="1"/>
          </p:cNvSpPr>
          <p:nvPr>
            <p:ph idx="1"/>
          </p:nvPr>
        </p:nvSpPr>
        <p:spPr>
          <a:xfrm>
            <a:off x="96819" y="107576"/>
            <a:ext cx="5754164" cy="5561703"/>
          </a:xfrm>
        </p:spPr>
        <p:txBody>
          <a:bodyPr>
            <a:normAutofit/>
          </a:bodyPr>
          <a:lstStyle/>
          <a:p>
            <a:r>
              <a:rPr lang="en-US" sz="1800" b="1" i="1" dirty="0">
                <a:latin typeface="+mj-lt"/>
              </a:rPr>
              <a:t>                     </a:t>
            </a:r>
            <a:r>
              <a:rPr lang="en-US" sz="1800" b="1" i="1" dirty="0" err="1">
                <a:latin typeface="+mj-lt"/>
              </a:rPr>
              <a:t>XGBoost</a:t>
            </a:r>
            <a:r>
              <a:rPr lang="en-US" sz="1800" b="1" i="1" dirty="0">
                <a:latin typeface="+mj-lt"/>
              </a:rPr>
              <a:t> Confusion Matrix Analysis</a:t>
            </a: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endParaRPr lang="en-US" sz="1800" b="1" i="1" dirty="0">
              <a:latin typeface="+mj-lt"/>
            </a:endParaRP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True Positives</a:t>
            </a:r>
            <a:r>
              <a:rPr lang="en-US" sz="1400" dirty="0">
                <a:latin typeface="AkayaKanadaka" panose="02010502080401010103" pitchFamily="2" charset="77"/>
                <a:cs typeface="AkayaKanadaka" panose="02010502080401010103" pitchFamily="2" charset="77"/>
              </a:rPr>
              <a:t>: 513 churn cases correctly classified.</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False Positives</a:t>
            </a:r>
            <a:r>
              <a:rPr lang="en-US" sz="1400" dirty="0">
                <a:latin typeface="AkayaKanadaka" panose="02010502080401010103" pitchFamily="2" charset="77"/>
                <a:cs typeface="AkayaKanadaka" panose="02010502080401010103" pitchFamily="2" charset="77"/>
              </a:rPr>
              <a:t>: Only 18 non-churn cases misclassified as churn.</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True Negatives</a:t>
            </a:r>
            <a:r>
              <a:rPr lang="en-US" sz="1400" dirty="0">
                <a:latin typeface="AkayaKanadaka" panose="02010502080401010103" pitchFamily="2" charset="77"/>
                <a:cs typeface="AkayaKanadaka" panose="02010502080401010103" pitchFamily="2" charset="77"/>
              </a:rPr>
              <a:t>: Moderate performance with 60 non-churn cases correctly predicted.</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False Negatives</a:t>
            </a:r>
            <a:r>
              <a:rPr lang="en-US" sz="1400" dirty="0">
                <a:latin typeface="AkayaKanadaka" panose="02010502080401010103" pitchFamily="2" charset="77"/>
                <a:cs typeface="AkayaKanadaka" panose="02010502080401010103" pitchFamily="2" charset="77"/>
              </a:rPr>
              <a:t>: High count (1518) of churn cases misclassified as non-churn.</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The model's imbalance between precision and recall indicates the need for enhanced tuning or data preprocessing to better identify churn cases.</a:t>
            </a:r>
            <a:endParaRPr lang="en-US" sz="1400" b="1" i="1" dirty="0">
              <a:latin typeface="AkayaKanadaka" panose="02010502080401010103" pitchFamily="2" charset="77"/>
              <a:cs typeface="AkayaKanadaka" panose="02010502080401010103" pitchFamily="2" charset="77"/>
            </a:endParaRPr>
          </a:p>
        </p:txBody>
      </p:sp>
      <p:sp>
        <p:nvSpPr>
          <p:cNvPr id="3" name="Text Placeholder 2">
            <a:extLst>
              <a:ext uri="{FF2B5EF4-FFF2-40B4-BE49-F238E27FC236}">
                <a16:creationId xmlns:a16="http://schemas.microsoft.com/office/drawing/2014/main" id="{700F2E29-2C9B-AB8A-9028-36AC24494E4F}"/>
              </a:ext>
            </a:extLst>
          </p:cNvPr>
          <p:cNvSpPr>
            <a:spLocks noGrp="1"/>
          </p:cNvSpPr>
          <p:nvPr>
            <p:ph type="body" sz="half" idx="2"/>
          </p:nvPr>
        </p:nvSpPr>
        <p:spPr>
          <a:xfrm>
            <a:off x="6231467" y="107575"/>
            <a:ext cx="5863714" cy="5561703"/>
          </a:xfrm>
        </p:spPr>
        <p:txBody>
          <a:bodyPr>
            <a:normAutofit/>
          </a:bodyPr>
          <a:lstStyle/>
          <a:p>
            <a:r>
              <a:rPr lang="en-US" dirty="0"/>
              <a:t>                        </a:t>
            </a:r>
            <a:r>
              <a:rPr lang="en-US" dirty="0">
                <a:latin typeface="Bradley Hand" pitchFamily="2" charset="77"/>
                <a:cs typeface="Dreaming Outloud Script Pro" panose="020F0502020204030204" pitchFamily="34" charset="0"/>
              </a:rPr>
              <a:t>FINAL  CONCLUSION</a:t>
            </a:r>
          </a:p>
          <a:p>
            <a:r>
              <a:rPr lang="en-US" sz="1400" dirty="0"/>
              <a:t>We moved forward with </a:t>
            </a:r>
            <a:r>
              <a:rPr lang="en-US" sz="1400" b="1" dirty="0"/>
              <a:t>Random Forest</a:t>
            </a:r>
            <a:r>
              <a:rPr lang="en-US" sz="1400" dirty="0"/>
              <a:t> that achieved the highest accuracy (</a:t>
            </a:r>
            <a:r>
              <a:rPr lang="en-US" sz="1400" b="1" dirty="0"/>
              <a:t>77.19%</a:t>
            </a:r>
            <a:r>
              <a:rPr lang="en-US" sz="1400" dirty="0"/>
              <a:t>) among the tested models, with balanced precision and recall compared to others.</a:t>
            </a:r>
          </a:p>
          <a:p>
            <a:r>
              <a:rPr lang="en-US" dirty="0">
                <a:latin typeface="Bradley Hand" pitchFamily="2" charset="77"/>
                <a:cs typeface="Dreaming Outloud Script Pro" panose="020F0502020204030204" pitchFamily="34" charset="0"/>
              </a:rPr>
              <a:t>                         BUSINESS  INSIGHTS</a:t>
            </a:r>
          </a:p>
          <a:p>
            <a:endParaRPr lang="en-US" sz="1400" dirty="0">
              <a:latin typeface="AkayaKanadaka" panose="02010502080401010103" pitchFamily="2" charset="77"/>
              <a:cs typeface="AkayaKanadaka" panose="02010502080401010103" pitchFamily="2" charset="77"/>
            </a:endParaRP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Most churners prefer </a:t>
            </a:r>
            <a:r>
              <a:rPr lang="en-US" sz="1400" b="1" dirty="0">
                <a:latin typeface="AkayaKanadaka" panose="02010502080401010103" pitchFamily="2" charset="77"/>
                <a:cs typeface="AkayaKanadaka" panose="02010502080401010103" pitchFamily="2" charset="77"/>
              </a:rPr>
              <a:t>Month-to-Month Contracts</a:t>
            </a:r>
            <a:r>
              <a:rPr lang="en-US" sz="1400" dirty="0">
                <a:latin typeface="AkayaKanadaka" panose="02010502080401010103" pitchFamily="2" charset="77"/>
                <a:cs typeface="AkayaKanadaka" panose="02010502080401010103" pitchFamily="2" charset="77"/>
              </a:rPr>
              <a:t>. Introduce discounts or incentives to convert them to </a:t>
            </a:r>
            <a:r>
              <a:rPr lang="en-US" sz="1400" b="1" dirty="0">
                <a:latin typeface="AkayaKanadaka" panose="02010502080401010103" pitchFamily="2" charset="77"/>
                <a:cs typeface="AkayaKanadaka" panose="02010502080401010103" pitchFamily="2" charset="77"/>
              </a:rPr>
              <a:t>longer-term contracts</a:t>
            </a:r>
            <a:r>
              <a:rPr lang="en-US" sz="1400" dirty="0">
                <a:latin typeface="AkayaKanadaka" panose="02010502080401010103" pitchFamily="2" charset="77"/>
                <a:cs typeface="AkayaKanadaka" panose="02010502080401010103" pitchFamily="2" charset="77"/>
              </a:rPr>
              <a:t> (e.g., annual plans).</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Customers with No Online Security or Tech Support</a:t>
            </a:r>
            <a:r>
              <a:rPr lang="en-US" sz="1400" dirty="0">
                <a:latin typeface="AkayaKanadaka" panose="02010502080401010103" pitchFamily="2" charset="77"/>
                <a:cs typeface="AkayaKanadaka" panose="02010502080401010103" pitchFamily="2" charset="77"/>
              </a:rPr>
              <a:t>: Offer </a:t>
            </a:r>
            <a:r>
              <a:rPr lang="en-US" sz="1400" b="1" dirty="0">
                <a:latin typeface="AkayaKanadaka" panose="02010502080401010103" pitchFamily="2" charset="77"/>
                <a:cs typeface="AkayaKanadaka" panose="02010502080401010103" pitchFamily="2" charset="77"/>
              </a:rPr>
              <a:t>bundled packages</a:t>
            </a:r>
            <a:r>
              <a:rPr lang="en-US" sz="1400" dirty="0">
                <a:latin typeface="AkayaKanadaka" panose="02010502080401010103" pitchFamily="2" charset="77"/>
                <a:cs typeface="AkayaKanadaka" panose="02010502080401010103" pitchFamily="2" charset="77"/>
              </a:rPr>
              <a:t> that include these services to increase retention.</a:t>
            </a:r>
          </a:p>
          <a:p>
            <a:pPr marL="285750" indent="-285750">
              <a:buFont typeface="Wingdings" pitchFamily="2" charset="2"/>
              <a:buChar char="Ø"/>
            </a:pPr>
            <a:r>
              <a:rPr lang="en-US" sz="1400" b="1" dirty="0">
                <a:latin typeface="AkayaKanadaka" panose="02010502080401010103" pitchFamily="2" charset="77"/>
                <a:cs typeface="AkayaKanadaka" panose="02010502080401010103" pitchFamily="2" charset="77"/>
              </a:rPr>
              <a:t>High Monthly Charges</a:t>
            </a:r>
            <a:r>
              <a:rPr lang="en-US" sz="1400" dirty="0">
                <a:latin typeface="AkayaKanadaka" panose="02010502080401010103" pitchFamily="2" charset="77"/>
                <a:cs typeface="AkayaKanadaka" panose="02010502080401010103" pitchFamily="2" charset="77"/>
              </a:rPr>
              <a:t>: Customers paying higher monthly fees have a higher churn rate. Implement loyalty discounts or flexible payment plans to retain these customers.</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Use data insights to send </a:t>
            </a:r>
            <a:r>
              <a:rPr lang="en-US" sz="1400" b="1" dirty="0">
                <a:latin typeface="AkayaKanadaka" panose="02010502080401010103" pitchFamily="2" charset="77"/>
                <a:cs typeface="AkayaKanadaka" panose="02010502080401010103" pitchFamily="2" charset="77"/>
              </a:rPr>
              <a:t>personalized offers</a:t>
            </a:r>
            <a:r>
              <a:rPr lang="en-US" sz="1400" dirty="0">
                <a:latin typeface="AkayaKanadaka" panose="02010502080401010103" pitchFamily="2" charset="77"/>
                <a:cs typeface="AkayaKanadaka" panose="02010502080401010103" pitchFamily="2" charset="77"/>
              </a:rPr>
              <a:t> based on customer preferences and behavior, such as discounts for services they frequently use.</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Provide </a:t>
            </a:r>
            <a:r>
              <a:rPr lang="en-US" sz="1400" b="1" dirty="0">
                <a:latin typeface="AkayaKanadaka" panose="02010502080401010103" pitchFamily="2" charset="77"/>
                <a:cs typeface="AkayaKanadaka" panose="02010502080401010103" pitchFamily="2" charset="77"/>
              </a:rPr>
              <a:t>customized communication plans</a:t>
            </a:r>
            <a:r>
              <a:rPr lang="en-US" sz="1400" dirty="0">
                <a:latin typeface="AkayaKanadaka" panose="02010502080401010103" pitchFamily="2" charset="77"/>
                <a:cs typeface="AkayaKanadaka" panose="02010502080401010103" pitchFamily="2" charset="77"/>
              </a:rPr>
              <a:t> targeting seniors and non-partnered individuals, who churn more frequently.</a:t>
            </a:r>
          </a:p>
          <a:p>
            <a:pPr marL="285750" indent="-285750">
              <a:buFont typeface="Wingdings" pitchFamily="2" charset="2"/>
              <a:buChar char="Ø"/>
            </a:pPr>
            <a:r>
              <a:rPr lang="en-US" sz="1400" dirty="0">
                <a:latin typeface="AkayaKanadaka" panose="02010502080401010103" pitchFamily="2" charset="77"/>
                <a:cs typeface="AkayaKanadaka" panose="02010502080401010103" pitchFamily="2" charset="77"/>
              </a:rPr>
              <a:t>New customers (low tenure) are more likely to churn. Develop onboarding programs and offer </a:t>
            </a:r>
            <a:r>
              <a:rPr lang="en-US" sz="1400" b="1" dirty="0">
                <a:latin typeface="AkayaKanadaka" panose="02010502080401010103" pitchFamily="2" charset="77"/>
                <a:cs typeface="AkayaKanadaka" panose="02010502080401010103" pitchFamily="2" charset="77"/>
              </a:rPr>
              <a:t>exclusive benefits</a:t>
            </a:r>
            <a:r>
              <a:rPr lang="en-US" sz="1400" dirty="0">
                <a:latin typeface="AkayaKanadaka" panose="02010502080401010103" pitchFamily="2" charset="77"/>
                <a:cs typeface="AkayaKanadaka" panose="02010502080401010103" pitchFamily="2" charset="77"/>
              </a:rPr>
              <a:t> during the first year.</a:t>
            </a:r>
          </a:p>
          <a:p>
            <a:endParaRPr lang="en-US" sz="1400" dirty="0"/>
          </a:p>
          <a:p>
            <a:endParaRPr lang="en-US" sz="1400" dirty="0">
              <a:latin typeface="Bradley Hand" pitchFamily="2" charset="77"/>
              <a:cs typeface="Dreaming Outloud Script Pro" panose="020F0502020204030204" pitchFamily="34" charset="0"/>
            </a:endParaRPr>
          </a:p>
          <a:p>
            <a:endParaRPr lang="en-US" dirty="0">
              <a:latin typeface="Bradley Hand" pitchFamily="2" charset="77"/>
              <a:cs typeface="Dreaming Outloud Script Pro" panose="020F0502020204030204" pitchFamily="34" charset="0"/>
            </a:endParaRPr>
          </a:p>
          <a:p>
            <a:endParaRPr lang="en-US" dirty="0">
              <a:latin typeface="Bradley Hand" pitchFamily="2" charset="77"/>
              <a:cs typeface="Dreaming Outloud Script Pro" panose="020F0502020204030204" pitchFamily="34" charset="0"/>
            </a:endParaRPr>
          </a:p>
        </p:txBody>
      </p:sp>
      <p:pic>
        <p:nvPicPr>
          <p:cNvPr id="5" name="Picture 4" descr="A diagram of a confusion matrix&#10;&#10;Description automatically generated">
            <a:extLst>
              <a:ext uri="{FF2B5EF4-FFF2-40B4-BE49-F238E27FC236}">
                <a16:creationId xmlns:a16="http://schemas.microsoft.com/office/drawing/2014/main" id="{A4CBB765-887B-7D57-08A6-7D123784323B}"/>
              </a:ext>
            </a:extLst>
          </p:cNvPr>
          <p:cNvPicPr>
            <a:picLocks noChangeAspect="1"/>
          </p:cNvPicPr>
          <p:nvPr/>
        </p:nvPicPr>
        <p:blipFill>
          <a:blip r:embed="rId2"/>
          <a:stretch>
            <a:fillRect/>
          </a:stretch>
        </p:blipFill>
        <p:spPr>
          <a:xfrm>
            <a:off x="865155" y="608701"/>
            <a:ext cx="4217491" cy="2279725"/>
          </a:xfrm>
          <a:prstGeom prst="rect">
            <a:avLst/>
          </a:prstGeom>
        </p:spPr>
      </p:pic>
    </p:spTree>
    <p:extLst>
      <p:ext uri="{BB962C8B-B14F-4D97-AF65-F5344CB8AC3E}">
        <p14:creationId xmlns:p14="http://schemas.microsoft.com/office/powerpoint/2010/main" val="457802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0541-F361-B3BF-29BB-D87BC8807456}"/>
              </a:ext>
            </a:extLst>
          </p:cNvPr>
          <p:cNvSpPr>
            <a:spLocks noGrp="1"/>
          </p:cNvSpPr>
          <p:nvPr>
            <p:ph type="title"/>
          </p:nvPr>
        </p:nvSpPr>
        <p:spPr>
          <a:xfrm>
            <a:off x="690040" y="527125"/>
            <a:ext cx="10799595" cy="1678193"/>
          </a:xfrm>
        </p:spPr>
        <p:txBody>
          <a:bodyPr/>
          <a:lstStyle/>
          <a:p>
            <a:r>
              <a:rPr lang="en-US" dirty="0"/>
              <a:t>THANK YOU…</a:t>
            </a:r>
          </a:p>
        </p:txBody>
      </p:sp>
      <p:sp>
        <p:nvSpPr>
          <p:cNvPr id="3" name="Text Placeholder 2">
            <a:extLst>
              <a:ext uri="{FF2B5EF4-FFF2-40B4-BE49-F238E27FC236}">
                <a16:creationId xmlns:a16="http://schemas.microsoft.com/office/drawing/2014/main" id="{98E3EE30-B88B-B65F-6F41-0E6C63741749}"/>
              </a:ext>
            </a:extLst>
          </p:cNvPr>
          <p:cNvSpPr>
            <a:spLocks noGrp="1"/>
          </p:cNvSpPr>
          <p:nvPr>
            <p:ph type="body" idx="1"/>
          </p:nvPr>
        </p:nvSpPr>
        <p:spPr/>
        <p:txBody>
          <a:bodyPr/>
          <a:lstStyle/>
          <a:p>
            <a:r>
              <a:rPr lang="en-US" dirty="0"/>
              <a:t>                                                                                         Surya vamsi</a:t>
            </a:r>
          </a:p>
        </p:txBody>
      </p:sp>
    </p:spTree>
    <p:extLst>
      <p:ext uri="{BB962C8B-B14F-4D97-AF65-F5344CB8AC3E}">
        <p14:creationId xmlns:p14="http://schemas.microsoft.com/office/powerpoint/2010/main" val="346549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301AB4-74B4-D023-DF59-4B4B2A9D80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i="1" kern="1200">
                <a:solidFill>
                  <a:srgbClr val="FFFFFF"/>
                </a:solidFill>
                <a:latin typeface="+mj-lt"/>
                <a:ea typeface="+mj-ea"/>
                <a:cs typeface="+mj-cs"/>
              </a:rPr>
              <a:t>                                  STRUCTURE of our Data Set</a:t>
            </a:r>
          </a:p>
        </p:txBody>
      </p:sp>
      <p:pic>
        <p:nvPicPr>
          <p:cNvPr id="4" name="Content Placeholder 3" descr="A screenshot of a computer&#10;&#10;Description automatically generated">
            <a:extLst>
              <a:ext uri="{FF2B5EF4-FFF2-40B4-BE49-F238E27FC236}">
                <a16:creationId xmlns:a16="http://schemas.microsoft.com/office/drawing/2014/main" id="{D73957FE-33C1-C598-2EAD-140F69BA7D59}"/>
              </a:ext>
            </a:extLst>
          </p:cNvPr>
          <p:cNvPicPr>
            <a:picLocks noGrp="1" noChangeAspect="1"/>
          </p:cNvPicPr>
          <p:nvPr>
            <p:ph idx="13"/>
          </p:nvPr>
        </p:nvPicPr>
        <p:blipFill>
          <a:blip r:embed="rId2"/>
          <a:stretch>
            <a:fillRect/>
          </a:stretch>
        </p:blipFill>
        <p:spPr>
          <a:xfrm>
            <a:off x="4038600" y="1037229"/>
            <a:ext cx="7188199" cy="4780152"/>
          </a:xfrm>
          <a:prstGeom prst="rect">
            <a:avLst/>
          </a:prstGeom>
        </p:spPr>
      </p:pic>
    </p:spTree>
    <p:extLst>
      <p:ext uri="{BB962C8B-B14F-4D97-AF65-F5344CB8AC3E}">
        <p14:creationId xmlns:p14="http://schemas.microsoft.com/office/powerpoint/2010/main" val="76887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screen&#10;&#10;Description automatically generated">
            <a:extLst>
              <a:ext uri="{FF2B5EF4-FFF2-40B4-BE49-F238E27FC236}">
                <a16:creationId xmlns:a16="http://schemas.microsoft.com/office/drawing/2014/main" id="{F50504D8-01EA-FB1B-61B4-C3A7CB2D2CE1}"/>
              </a:ext>
            </a:extLst>
          </p:cNvPr>
          <p:cNvPicPr>
            <a:picLocks noGrp="1" noChangeAspect="1"/>
          </p:cNvPicPr>
          <p:nvPr>
            <p:ph idx="13"/>
          </p:nvPr>
        </p:nvPicPr>
        <p:blipFill>
          <a:blip r:embed="rId2"/>
          <a:stretch>
            <a:fillRect/>
          </a:stretch>
        </p:blipFill>
        <p:spPr>
          <a:xfrm>
            <a:off x="588456" y="1405731"/>
            <a:ext cx="5723444" cy="2959100"/>
          </a:xfrm>
        </p:spPr>
      </p:pic>
      <p:sp>
        <p:nvSpPr>
          <p:cNvPr id="3" name="Title 2">
            <a:extLst>
              <a:ext uri="{FF2B5EF4-FFF2-40B4-BE49-F238E27FC236}">
                <a16:creationId xmlns:a16="http://schemas.microsoft.com/office/drawing/2014/main" id="{6CE4579D-2313-9F3D-3AFB-138DD8EFED01}"/>
              </a:ext>
            </a:extLst>
          </p:cNvPr>
          <p:cNvSpPr>
            <a:spLocks noGrp="1"/>
          </p:cNvSpPr>
          <p:nvPr>
            <p:ph type="title"/>
          </p:nvPr>
        </p:nvSpPr>
        <p:spPr>
          <a:xfrm>
            <a:off x="854337" y="86061"/>
            <a:ext cx="10483326" cy="505610"/>
          </a:xfrm>
        </p:spPr>
        <p:txBody>
          <a:bodyPr/>
          <a:lstStyle/>
          <a:p>
            <a:r>
              <a:rPr lang="en-US" dirty="0"/>
              <a:t>                     </a:t>
            </a:r>
            <a:r>
              <a:rPr lang="en-US" sz="2800" i="1" dirty="0">
                <a:latin typeface="+mj-lt"/>
              </a:rPr>
              <a:t>SUMMARY of our Data Set</a:t>
            </a:r>
          </a:p>
        </p:txBody>
      </p:sp>
      <p:pic>
        <p:nvPicPr>
          <p:cNvPr id="9" name="Picture 8" descr="A screenshot of a computer screen&#10;&#10;Description automatically generated">
            <a:extLst>
              <a:ext uri="{FF2B5EF4-FFF2-40B4-BE49-F238E27FC236}">
                <a16:creationId xmlns:a16="http://schemas.microsoft.com/office/drawing/2014/main" id="{C9B7A226-E267-63EE-17D3-AC776D47A038}"/>
              </a:ext>
            </a:extLst>
          </p:cNvPr>
          <p:cNvPicPr>
            <a:picLocks noChangeAspect="1"/>
          </p:cNvPicPr>
          <p:nvPr/>
        </p:nvPicPr>
        <p:blipFill>
          <a:blip r:embed="rId3"/>
          <a:stretch>
            <a:fillRect/>
          </a:stretch>
        </p:blipFill>
        <p:spPr>
          <a:xfrm>
            <a:off x="6311900" y="1462881"/>
            <a:ext cx="5880100" cy="2844800"/>
          </a:xfrm>
          <a:prstGeom prst="rect">
            <a:avLst/>
          </a:prstGeom>
        </p:spPr>
      </p:pic>
    </p:spTree>
    <p:extLst>
      <p:ext uri="{BB962C8B-B14F-4D97-AF65-F5344CB8AC3E}">
        <p14:creationId xmlns:p14="http://schemas.microsoft.com/office/powerpoint/2010/main" val="186248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character vacuuming a vacuum&#10;&#10;Description automatically generated">
            <a:extLst>
              <a:ext uri="{FF2B5EF4-FFF2-40B4-BE49-F238E27FC236}">
                <a16:creationId xmlns:a16="http://schemas.microsoft.com/office/drawing/2014/main" id="{8876DEB9-0DB3-653A-08F6-F7324DDDC394}"/>
              </a:ext>
            </a:extLst>
          </p:cNvPr>
          <p:cNvPicPr>
            <a:picLocks noChangeAspect="1"/>
          </p:cNvPicPr>
          <p:nvPr/>
        </p:nvPicPr>
        <p:blipFill>
          <a:blip r:embed="rId2"/>
          <a:stretch>
            <a:fillRect/>
          </a:stretch>
        </p:blipFill>
        <p:spPr>
          <a:xfrm>
            <a:off x="3483588" y="1825625"/>
            <a:ext cx="5224824" cy="3474508"/>
          </a:xfrm>
          <a:prstGeom prst="rect">
            <a:avLst/>
          </a:prstGeom>
          <a:noFill/>
        </p:spPr>
      </p:pic>
      <p:sp>
        <p:nvSpPr>
          <p:cNvPr id="3" name="Title 2">
            <a:extLst>
              <a:ext uri="{FF2B5EF4-FFF2-40B4-BE49-F238E27FC236}">
                <a16:creationId xmlns:a16="http://schemas.microsoft.com/office/drawing/2014/main" id="{BA7A1577-B58D-093C-D83F-BDE9E0C51647}"/>
              </a:ext>
            </a:extLst>
          </p:cNvPr>
          <p:cNvSpPr>
            <a:spLocks noGrp="1"/>
          </p:cNvSpPr>
          <p:nvPr>
            <p:ph type="title"/>
          </p:nvPr>
        </p:nvSpPr>
        <p:spPr>
          <a:xfrm>
            <a:off x="854337" y="311972"/>
            <a:ext cx="10483326" cy="1118795"/>
          </a:xfrm>
        </p:spPr>
        <p:txBody>
          <a:bodyPr anchor="ctr">
            <a:normAutofit/>
          </a:bodyPr>
          <a:lstStyle/>
          <a:p>
            <a:r>
              <a:rPr lang="en-US" i="1" dirty="0">
                <a:latin typeface="+mj-lt"/>
              </a:rPr>
              <a:t>                                    STAGE - 1</a:t>
            </a:r>
          </a:p>
        </p:txBody>
      </p:sp>
    </p:spTree>
    <p:extLst>
      <p:ext uri="{BB962C8B-B14F-4D97-AF65-F5344CB8AC3E}">
        <p14:creationId xmlns:p14="http://schemas.microsoft.com/office/powerpoint/2010/main" val="225816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621B45-F5D8-A746-DD84-6E58DB60D45E}"/>
              </a:ext>
            </a:extLst>
          </p:cNvPr>
          <p:cNvPicPr>
            <a:picLocks noGrp="1" noChangeAspect="1"/>
          </p:cNvPicPr>
          <p:nvPr>
            <p:ph idx="13"/>
          </p:nvPr>
        </p:nvPicPr>
        <p:blipFill>
          <a:blip r:embed="rId2"/>
          <a:stretch>
            <a:fillRect/>
          </a:stretch>
        </p:blipFill>
        <p:spPr>
          <a:xfrm>
            <a:off x="854337" y="709613"/>
            <a:ext cx="5531715" cy="4591050"/>
          </a:xfrm>
        </p:spPr>
      </p:pic>
      <p:sp>
        <p:nvSpPr>
          <p:cNvPr id="3" name="Title 2">
            <a:extLst>
              <a:ext uri="{FF2B5EF4-FFF2-40B4-BE49-F238E27FC236}">
                <a16:creationId xmlns:a16="http://schemas.microsoft.com/office/drawing/2014/main" id="{FDC6B123-7A45-EA3E-1149-CAD8F7D70DD2}"/>
              </a:ext>
            </a:extLst>
          </p:cNvPr>
          <p:cNvSpPr>
            <a:spLocks noGrp="1"/>
          </p:cNvSpPr>
          <p:nvPr>
            <p:ph type="title"/>
          </p:nvPr>
        </p:nvSpPr>
        <p:spPr>
          <a:xfrm>
            <a:off x="854337" y="107577"/>
            <a:ext cx="10483326" cy="473336"/>
          </a:xfrm>
        </p:spPr>
        <p:txBody>
          <a:bodyPr/>
          <a:lstStyle/>
          <a:p>
            <a:r>
              <a:rPr lang="en-US" sz="2800" i="1" dirty="0">
                <a:latin typeface="+mj-lt"/>
              </a:rPr>
              <a:t>Rough / Indirect check of Missing Values</a:t>
            </a:r>
          </a:p>
        </p:txBody>
      </p:sp>
      <p:sp>
        <p:nvSpPr>
          <p:cNvPr id="6" name="TextBox 5">
            <a:extLst>
              <a:ext uri="{FF2B5EF4-FFF2-40B4-BE49-F238E27FC236}">
                <a16:creationId xmlns:a16="http://schemas.microsoft.com/office/drawing/2014/main" id="{4761E3E7-0BDC-FF9C-785B-E951500D39BE}"/>
              </a:ext>
            </a:extLst>
          </p:cNvPr>
          <p:cNvSpPr txBox="1"/>
          <p:nvPr/>
        </p:nvSpPr>
        <p:spPr>
          <a:xfrm>
            <a:off x="6563032" y="1076631"/>
            <a:ext cx="5427407" cy="2246769"/>
          </a:xfrm>
          <a:prstGeom prst="rect">
            <a:avLst/>
          </a:prstGeom>
          <a:noFill/>
        </p:spPr>
        <p:txBody>
          <a:bodyPr wrap="square" rtlCol="0">
            <a:spAutoFit/>
          </a:bodyPr>
          <a:lstStyle/>
          <a:p>
            <a:pPr marL="342900" indent="-342900">
              <a:buFont typeface="Wingdings" pitchFamily="2" charset="2"/>
              <a:buChar char="Ø"/>
            </a:pPr>
            <a:r>
              <a:rPr lang="en-US" sz="2000" dirty="0">
                <a:latin typeface="AkayaKanadaka" panose="02010502080401010103" pitchFamily="2" charset="77"/>
                <a:cs typeface="AkayaKanadaka" panose="02010502080401010103" pitchFamily="2" charset="77"/>
              </a:rPr>
              <a:t>The dataset has no significant missing values across any columns. The "Missing (&lt; 0.1%)" section confirms negligible missing data.</a:t>
            </a:r>
          </a:p>
          <a:p>
            <a:endParaRPr lang="en-US" sz="2000" dirty="0">
              <a:latin typeface="AkayaKanadaka" panose="02010502080401010103" pitchFamily="2" charset="77"/>
              <a:cs typeface="AkayaKanadaka" panose="02010502080401010103" pitchFamily="2" charset="77"/>
            </a:endParaRPr>
          </a:p>
          <a:p>
            <a:pPr marL="342900" indent="-342900">
              <a:buFont typeface="Wingdings" pitchFamily="2" charset="2"/>
              <a:buChar char="Ø"/>
            </a:pPr>
            <a:r>
              <a:rPr lang="en-US" sz="2000" dirty="0">
                <a:latin typeface="AkayaKanadaka" panose="02010502080401010103" pitchFamily="2" charset="77"/>
                <a:cs typeface="AkayaKanadaka" panose="02010502080401010103" pitchFamily="2" charset="77"/>
              </a:rPr>
              <a:t>Data quality is excellent, and no imputation or handling of missing values is required before proceeding with analysis</a:t>
            </a:r>
          </a:p>
        </p:txBody>
      </p:sp>
    </p:spTree>
    <p:extLst>
      <p:ext uri="{BB962C8B-B14F-4D97-AF65-F5344CB8AC3E}">
        <p14:creationId xmlns:p14="http://schemas.microsoft.com/office/powerpoint/2010/main" val="38749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8CE994-3FD1-B28B-C707-AA270817EB24}"/>
              </a:ext>
            </a:extLst>
          </p:cNvPr>
          <p:cNvSpPr>
            <a:spLocks noGrp="1"/>
          </p:cNvSpPr>
          <p:nvPr>
            <p:ph idx="1"/>
          </p:nvPr>
        </p:nvSpPr>
        <p:spPr>
          <a:xfrm>
            <a:off x="457717" y="86061"/>
            <a:ext cx="5393266" cy="5615492"/>
          </a:xfrm>
        </p:spPr>
        <p:txBody>
          <a:bodyPr/>
          <a:lstStyle/>
          <a:p>
            <a:r>
              <a:rPr lang="en-US" dirty="0"/>
              <a:t>         </a:t>
            </a:r>
            <a:r>
              <a:rPr lang="en-US" b="1" i="1" dirty="0">
                <a:latin typeface="+mj-lt"/>
                <a:cs typeface="AkayaKanadaka" panose="02010502080401010103" pitchFamily="2" charset="77"/>
              </a:rPr>
              <a:t>We dropped “</a:t>
            </a:r>
            <a:r>
              <a:rPr lang="en-US" b="1" i="1" dirty="0" err="1">
                <a:latin typeface="+mj-lt"/>
                <a:cs typeface="AkayaKanadaka" panose="02010502080401010103" pitchFamily="2" charset="77"/>
              </a:rPr>
              <a:t>customerID</a:t>
            </a:r>
            <a:r>
              <a:rPr lang="en-US" b="1" i="1" dirty="0">
                <a:latin typeface="+mj-lt"/>
                <a:cs typeface="AkayaKanadaka" panose="02010502080401010103" pitchFamily="2" charset="77"/>
              </a:rPr>
              <a:t>” column</a:t>
            </a:r>
          </a:p>
          <a:p>
            <a:endParaRPr lang="en-US" dirty="0"/>
          </a:p>
          <a:p>
            <a:endParaRPr lang="en-US" dirty="0"/>
          </a:p>
        </p:txBody>
      </p:sp>
      <p:sp>
        <p:nvSpPr>
          <p:cNvPr id="3" name="Text Placeholder 2">
            <a:extLst>
              <a:ext uri="{FF2B5EF4-FFF2-40B4-BE49-F238E27FC236}">
                <a16:creationId xmlns:a16="http://schemas.microsoft.com/office/drawing/2014/main" id="{DAC96FCA-15D0-7950-25D4-FDC6C11FBF7D}"/>
              </a:ext>
            </a:extLst>
          </p:cNvPr>
          <p:cNvSpPr>
            <a:spLocks noGrp="1"/>
          </p:cNvSpPr>
          <p:nvPr>
            <p:ph type="body" sz="half" idx="2"/>
          </p:nvPr>
        </p:nvSpPr>
        <p:spPr>
          <a:xfrm>
            <a:off x="6231467" y="86061"/>
            <a:ext cx="5393266" cy="5615492"/>
          </a:xfrm>
        </p:spPr>
        <p:txBody>
          <a:bodyPr/>
          <a:lstStyle/>
          <a:p>
            <a:r>
              <a:rPr lang="en-US" dirty="0"/>
              <a:t>             </a:t>
            </a:r>
            <a:r>
              <a:rPr lang="en-US" b="1" i="1" dirty="0">
                <a:latin typeface="+mj-lt"/>
              </a:rPr>
              <a:t>Checked Missing Values count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Wingdings" pitchFamily="2" charset="2"/>
              <a:buChar char="Ø"/>
            </a:pPr>
            <a:r>
              <a:rPr lang="en-US" dirty="0">
                <a:latin typeface="AkayaKanadaka" panose="02010502080401010103" pitchFamily="2" charset="77"/>
                <a:cs typeface="AkayaKanadaka" panose="02010502080401010103" pitchFamily="2" charset="77"/>
              </a:rPr>
              <a:t>We found 11 missing values in </a:t>
            </a:r>
            <a:r>
              <a:rPr lang="en-US" dirty="0" err="1">
                <a:latin typeface="AkayaKanadaka" panose="02010502080401010103" pitchFamily="2" charset="77"/>
                <a:cs typeface="AkayaKanadaka" panose="02010502080401010103" pitchFamily="2" charset="77"/>
              </a:rPr>
              <a:t>TotalCharges</a:t>
            </a:r>
            <a:r>
              <a:rPr lang="en-US" dirty="0">
                <a:latin typeface="AkayaKanadaka" panose="02010502080401010103" pitchFamily="2" charset="77"/>
                <a:cs typeface="AkayaKanadaka" panose="02010502080401010103" pitchFamily="2" charset="77"/>
              </a:rPr>
              <a:t>.</a:t>
            </a:r>
          </a:p>
        </p:txBody>
      </p:sp>
      <p:pic>
        <p:nvPicPr>
          <p:cNvPr id="5" name="Picture 4" descr="A screenshot of a computer screen&#10;&#10;Description automatically generated">
            <a:extLst>
              <a:ext uri="{FF2B5EF4-FFF2-40B4-BE49-F238E27FC236}">
                <a16:creationId xmlns:a16="http://schemas.microsoft.com/office/drawing/2014/main" id="{915F52CC-7A8B-A8EE-E645-7D109AF6A406}"/>
              </a:ext>
            </a:extLst>
          </p:cNvPr>
          <p:cNvPicPr>
            <a:picLocks noChangeAspect="1"/>
          </p:cNvPicPr>
          <p:nvPr/>
        </p:nvPicPr>
        <p:blipFill>
          <a:blip r:embed="rId2"/>
          <a:stretch>
            <a:fillRect/>
          </a:stretch>
        </p:blipFill>
        <p:spPr>
          <a:xfrm>
            <a:off x="304950" y="989704"/>
            <a:ext cx="5791050" cy="3200400"/>
          </a:xfrm>
          <a:prstGeom prst="rect">
            <a:avLst/>
          </a:prstGeom>
        </p:spPr>
      </p:pic>
      <p:pic>
        <p:nvPicPr>
          <p:cNvPr id="7" name="Picture 6">
            <a:extLst>
              <a:ext uri="{FF2B5EF4-FFF2-40B4-BE49-F238E27FC236}">
                <a16:creationId xmlns:a16="http://schemas.microsoft.com/office/drawing/2014/main" id="{8B9A2A7C-5A35-F93C-3B92-A58D5808F24A}"/>
              </a:ext>
            </a:extLst>
          </p:cNvPr>
          <p:cNvPicPr>
            <a:picLocks noChangeAspect="1"/>
          </p:cNvPicPr>
          <p:nvPr/>
        </p:nvPicPr>
        <p:blipFill>
          <a:blip r:embed="rId3"/>
          <a:stretch>
            <a:fillRect/>
          </a:stretch>
        </p:blipFill>
        <p:spPr>
          <a:xfrm>
            <a:off x="6366934" y="1332604"/>
            <a:ext cx="5393266" cy="2514600"/>
          </a:xfrm>
          <a:prstGeom prst="rect">
            <a:avLst/>
          </a:prstGeom>
        </p:spPr>
      </p:pic>
    </p:spTree>
    <p:extLst>
      <p:ext uri="{BB962C8B-B14F-4D97-AF65-F5344CB8AC3E}">
        <p14:creationId xmlns:p14="http://schemas.microsoft.com/office/powerpoint/2010/main" val="58189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7CDB1-8AE2-DB9E-24D8-F8632964FF41}"/>
              </a:ext>
            </a:extLst>
          </p:cNvPr>
          <p:cNvSpPr>
            <a:spLocks noGrp="1"/>
          </p:cNvSpPr>
          <p:nvPr>
            <p:ph idx="1"/>
          </p:nvPr>
        </p:nvSpPr>
        <p:spPr>
          <a:xfrm>
            <a:off x="457717" y="86061"/>
            <a:ext cx="5393266" cy="5572461"/>
          </a:xfrm>
        </p:spPr>
        <p:txBody>
          <a:bodyPr/>
          <a:lstStyle/>
          <a:p>
            <a:r>
              <a:rPr lang="en-US" b="1" i="1" kern="100" dirty="0">
                <a:effectLst/>
                <a:latin typeface="+mj-lt"/>
                <a:ea typeface="Aptos" panose="020B0004020202020204" pitchFamily="34" charset="0"/>
                <a:cs typeface="Times New Roman" panose="02020603050405020304" pitchFamily="18" charset="0"/>
              </a:rPr>
              <a:t>Filtering rows where ‘</a:t>
            </a:r>
            <a:r>
              <a:rPr lang="en-US" b="1" i="1" kern="100" dirty="0" err="1">
                <a:effectLst/>
                <a:latin typeface="+mj-lt"/>
                <a:ea typeface="Aptos" panose="020B0004020202020204" pitchFamily="34" charset="0"/>
                <a:cs typeface="Times New Roman" panose="02020603050405020304" pitchFamily="18" charset="0"/>
              </a:rPr>
              <a:t>TotalCharges</a:t>
            </a:r>
            <a:r>
              <a:rPr lang="en-US" b="1" i="1" kern="100" dirty="0">
                <a:effectLst/>
                <a:latin typeface="+mj-lt"/>
                <a:ea typeface="Aptos" panose="020B0004020202020204" pitchFamily="34" charset="0"/>
                <a:cs typeface="Times New Roman" panose="02020603050405020304" pitchFamily="18" charset="0"/>
              </a:rPr>
              <a:t>’ is NA and Viewing rows with missing ‘</a:t>
            </a:r>
            <a:r>
              <a:rPr lang="en-US" b="1" i="1" kern="100" dirty="0" err="1">
                <a:effectLst/>
                <a:latin typeface="+mj-lt"/>
                <a:ea typeface="Aptos" panose="020B0004020202020204" pitchFamily="34" charset="0"/>
                <a:cs typeface="Times New Roman" panose="02020603050405020304" pitchFamily="18" charset="0"/>
              </a:rPr>
              <a:t>TotalCharges</a:t>
            </a:r>
            <a:r>
              <a:rPr lang="en-US" b="1" i="1" kern="100" dirty="0">
                <a:effectLst/>
                <a:latin typeface="+mj-lt"/>
                <a:ea typeface="Aptos" panose="020B0004020202020204" pitchFamily="34" charset="0"/>
                <a:cs typeface="Times New Roman" panose="02020603050405020304" pitchFamily="18" charset="0"/>
              </a:rPr>
              <a:t>’</a:t>
            </a:r>
          </a:p>
          <a:p>
            <a:endParaRPr lang="en-US" dirty="0"/>
          </a:p>
          <a:p>
            <a:endParaRPr lang="en-US" dirty="0"/>
          </a:p>
        </p:txBody>
      </p:sp>
      <p:sp>
        <p:nvSpPr>
          <p:cNvPr id="3" name="Text Placeholder 2">
            <a:extLst>
              <a:ext uri="{FF2B5EF4-FFF2-40B4-BE49-F238E27FC236}">
                <a16:creationId xmlns:a16="http://schemas.microsoft.com/office/drawing/2014/main" id="{0D49A41C-3E34-79BF-2AE0-D7020E4D9D4A}"/>
              </a:ext>
            </a:extLst>
          </p:cNvPr>
          <p:cNvSpPr>
            <a:spLocks noGrp="1"/>
          </p:cNvSpPr>
          <p:nvPr>
            <p:ph type="body" sz="half" idx="2"/>
          </p:nvPr>
        </p:nvSpPr>
        <p:spPr>
          <a:xfrm>
            <a:off x="6231467" y="86061"/>
            <a:ext cx="5393266" cy="557246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Wingdings" pitchFamily="2" charset="2"/>
              <a:buChar char="Ø"/>
            </a:pPr>
            <a:r>
              <a:rPr lang="en-US" kern="100" dirty="0">
                <a:effectLst/>
                <a:latin typeface="AkayaKanadaka" panose="02010502080401010103" pitchFamily="2" charset="77"/>
                <a:ea typeface="Aptos" panose="020B0004020202020204" pitchFamily="34" charset="0"/>
                <a:cs typeface="AkayaKanadaka" panose="02010502080401010103" pitchFamily="2" charset="77"/>
              </a:rPr>
              <a:t>It can also be noted that the Tenure column is 0 for these entries even though the </a:t>
            </a:r>
            <a:r>
              <a:rPr lang="en-US" kern="100" dirty="0" err="1">
                <a:effectLst/>
                <a:latin typeface="AkayaKanadaka" panose="02010502080401010103" pitchFamily="2" charset="77"/>
                <a:ea typeface="Aptos" panose="020B0004020202020204" pitchFamily="34" charset="0"/>
                <a:cs typeface="AkayaKanadaka" panose="02010502080401010103" pitchFamily="2" charset="77"/>
              </a:rPr>
              <a:t>MonthlyCharges</a:t>
            </a:r>
            <a:r>
              <a:rPr lang="en-US" kern="100" dirty="0">
                <a:effectLst/>
                <a:latin typeface="AkayaKanadaka" panose="02010502080401010103" pitchFamily="2" charset="77"/>
                <a:ea typeface="Aptos" panose="020B0004020202020204" pitchFamily="34" charset="0"/>
                <a:cs typeface="AkayaKanadaka" panose="02010502080401010103" pitchFamily="2" charset="77"/>
              </a:rPr>
              <a:t> column is not empty. Let's see if there are any other 0 values in the tenure column.</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54407099-34F8-D179-AC90-EFD9F742A043}"/>
              </a:ext>
            </a:extLst>
          </p:cNvPr>
          <p:cNvPicPr>
            <a:picLocks noChangeAspect="1"/>
          </p:cNvPicPr>
          <p:nvPr/>
        </p:nvPicPr>
        <p:blipFill>
          <a:blip r:embed="rId2"/>
          <a:stretch>
            <a:fillRect/>
          </a:stretch>
        </p:blipFill>
        <p:spPr>
          <a:xfrm>
            <a:off x="189081" y="1075241"/>
            <a:ext cx="5906919" cy="35941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5570638-43C3-A260-F2AB-1A88C4BCB829}"/>
              </a:ext>
            </a:extLst>
          </p:cNvPr>
          <p:cNvPicPr>
            <a:picLocks noChangeAspect="1"/>
          </p:cNvPicPr>
          <p:nvPr/>
        </p:nvPicPr>
        <p:blipFill>
          <a:blip r:embed="rId3"/>
          <a:stretch>
            <a:fillRect/>
          </a:stretch>
        </p:blipFill>
        <p:spPr>
          <a:xfrm>
            <a:off x="6231467" y="86061"/>
            <a:ext cx="5146046" cy="3454400"/>
          </a:xfrm>
          <a:prstGeom prst="rect">
            <a:avLst/>
          </a:prstGeom>
        </p:spPr>
      </p:pic>
    </p:spTree>
    <p:extLst>
      <p:ext uri="{BB962C8B-B14F-4D97-AF65-F5344CB8AC3E}">
        <p14:creationId xmlns:p14="http://schemas.microsoft.com/office/powerpoint/2010/main" val="199512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TotalTime>
  <Words>3889</Words>
  <Application>Microsoft Macintosh PowerPoint</Application>
  <PresentationFormat>Widescreen</PresentationFormat>
  <Paragraphs>550</Paragraphs>
  <Slides>39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AkayaKanadaka</vt:lpstr>
      <vt:lpstr>Aptos</vt:lpstr>
      <vt:lpstr>Arial</vt:lpstr>
      <vt:lpstr>Bradley Hand</vt:lpstr>
      <vt:lpstr>Wingdings</vt:lpstr>
      <vt:lpstr>Office Theme</vt:lpstr>
      <vt:lpstr>2_Office Theme</vt:lpstr>
      <vt:lpstr>1_Office Theme</vt:lpstr>
      <vt:lpstr>Customer Churn Prediction       </vt:lpstr>
      <vt:lpstr>                   The Problem Statement…</vt:lpstr>
      <vt:lpstr>Anatomy of our Data Set</vt:lpstr>
      <vt:lpstr>                                  STRUCTURE of our Data Set</vt:lpstr>
      <vt:lpstr>                     SUMMARY of our Data Set</vt:lpstr>
      <vt:lpstr>                                    STAGE - 1</vt:lpstr>
      <vt:lpstr>Rough / Indirect check of Missing Values</vt:lpstr>
      <vt:lpstr>PowerPoint Presentation</vt:lpstr>
      <vt:lpstr>PowerPoint Presentation</vt:lpstr>
      <vt:lpstr>PowerPoint Presentation</vt:lpstr>
      <vt:lpstr>PowerPoint Presentation</vt:lpstr>
      <vt:lpstr>PowerPoint Presentation</vt:lpstr>
      <vt:lpstr>                           STAGE - 2</vt:lpstr>
      <vt:lpstr>Gender and Churn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STAGE - 3</vt:lpstr>
      <vt:lpstr>PowerPoint Presentation</vt:lpstr>
      <vt:lpstr>                                  STAGE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Patiballa, Surya vamsi</cp:lastModifiedBy>
  <cp:revision>412</cp:revision>
  <dcterms:created xsi:type="dcterms:W3CDTF">2023-10-15T20:26:04Z</dcterms:created>
  <dcterms:modified xsi:type="dcterms:W3CDTF">2024-12-16T18:23:29Z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1F317CF70C6642B60D352C6542772DC9_43</vt:lpwstr>
  </property>
  <property fmtid="{D5CDD505-2E9C-101B-9397-08002B2CF9AE}" pid="3" name="KSOProductBuildVer">
    <vt:lpwstr>2052-6.0.2.8225</vt:lpwstr>
  </property>
</Properties>
</file>